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69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1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4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5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4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1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6BA108-FA24-43BC-A517-A89619052AC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D01907-83F0-423F-90D6-ABF2C137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Workplace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165" y="2293034"/>
            <a:ext cx="5063198" cy="676259"/>
          </a:xfrm>
        </p:spPr>
        <p:txBody>
          <a:bodyPr/>
          <a:lstStyle/>
          <a:p>
            <a:r>
              <a:rPr lang="en-US" dirty="0" smtClean="0"/>
              <a:t>Classes of Fire and Extinguishers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6166"/>
          <a:stretch>
            <a:fillRect/>
          </a:stretch>
        </p:blipFill>
        <p:spPr>
          <a:xfrm>
            <a:off x="6091311" y="858520"/>
            <a:ext cx="3266203" cy="50914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4134730" cy="2301306"/>
          </a:xfrm>
        </p:spPr>
        <p:txBody>
          <a:bodyPr>
            <a:normAutofit/>
          </a:bodyPr>
          <a:lstStyle/>
          <a:p>
            <a:r>
              <a:rPr lang="en-US" dirty="0" smtClean="0"/>
              <a:t>Page 177</a:t>
            </a:r>
          </a:p>
          <a:p>
            <a:r>
              <a:rPr lang="en-US" smtClean="0"/>
              <a:t>*Class A extinguisher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Portable Extinguishers</a:t>
            </a:r>
            <a:br>
              <a:rPr lang="en-US" dirty="0" smtClean="0"/>
            </a:br>
            <a:r>
              <a:rPr lang="en-US" sz="2700" dirty="0" smtClean="0"/>
              <a:t>Page 179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69" y="2543395"/>
            <a:ext cx="6457461" cy="3632322"/>
          </a:xfrm>
        </p:spPr>
      </p:pic>
    </p:spTree>
    <p:extLst>
      <p:ext uri="{BB962C8B-B14F-4D97-AF65-F5344CB8AC3E}">
        <p14:creationId xmlns:p14="http://schemas.microsoft.com/office/powerpoint/2010/main" val="314804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731" y="848216"/>
            <a:ext cx="6241816" cy="8746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Safety and the Law 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6024"/>
          <a:stretch>
            <a:fillRect/>
          </a:stretch>
        </p:blipFill>
        <p:spPr>
          <a:xfrm>
            <a:off x="8288015" y="1389130"/>
            <a:ext cx="2118115" cy="33017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731" y="2179750"/>
            <a:ext cx="6241816" cy="18288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Premises – on and in the property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*Liability – legal responsibility that one has to another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Reasonable care – the care an ordinary person would take to thoughtfully and carefully implement precautions to operate a safe workplace environment for employees as well as guests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7595" y="5038614"/>
            <a:ext cx="1918953" cy="25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40545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*Occupational Safety and Health Administration (OSHA) – federal agency that creates and enforces safety</a:t>
            </a:r>
          </a:p>
          <a:p>
            <a:pPr lvl="1"/>
            <a:r>
              <a:rPr lang="en-US" dirty="0" smtClean="0"/>
              <a:t>Occupational Safety and Health Act of 1970</a:t>
            </a:r>
          </a:p>
          <a:p>
            <a:pPr lvl="2"/>
            <a:r>
              <a:rPr lang="en-US" dirty="0" smtClean="0"/>
              <a:t>Must display OSHA posters No. 2203 or No. 3165 – job safety and health protection (Fig. 3.1, pg. 159)</a:t>
            </a:r>
          </a:p>
          <a:p>
            <a:pPr lvl="1"/>
            <a:r>
              <a:rPr lang="en-US" dirty="0" smtClean="0"/>
              <a:t>Foodservice must report deaths and injuries of 3 or more within 8 hours</a:t>
            </a:r>
          </a:p>
          <a:p>
            <a:pPr lvl="1"/>
            <a:r>
              <a:rPr lang="en-US" dirty="0" smtClean="0"/>
              <a:t>Other injuries and illnesses within 6 working days</a:t>
            </a:r>
          </a:p>
          <a:p>
            <a:pPr lvl="1"/>
            <a:r>
              <a:rPr lang="en-US" dirty="0" smtClean="0"/>
              <a:t>Must log all on Form No. 300 (see Fig. 3.2, Pg. 160)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Fair Labor Standards 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(see Table 3.1, pg. 158)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and 15 years of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Restricted number of hours work</a:t>
            </a:r>
          </a:p>
          <a:p>
            <a:r>
              <a:rPr lang="en-US" dirty="0" smtClean="0"/>
              <a:t>No baking</a:t>
            </a:r>
          </a:p>
          <a:p>
            <a:r>
              <a:rPr lang="en-US" dirty="0" smtClean="0"/>
              <a:t>Some cooking – No:</a:t>
            </a:r>
          </a:p>
          <a:p>
            <a:pPr lvl="1"/>
            <a:r>
              <a:rPr lang="en-US" dirty="0" smtClean="0"/>
              <a:t>open flames</a:t>
            </a:r>
          </a:p>
          <a:p>
            <a:pPr lvl="1"/>
            <a:r>
              <a:rPr lang="en-US" dirty="0" smtClean="0"/>
              <a:t>over 140 F</a:t>
            </a:r>
          </a:p>
          <a:p>
            <a:pPr lvl="1"/>
            <a:r>
              <a:rPr lang="en-US" dirty="0" smtClean="0"/>
              <a:t>Power-driven machinery (i.e., meat slicer)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16 and 17 years of 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Unlimited hours of work</a:t>
            </a:r>
          </a:p>
          <a:p>
            <a:r>
              <a:rPr lang="en-US" dirty="0" smtClean="0"/>
              <a:t>Except hazardous equipment – may not use (power-driven cutters and mixers)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2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54" y="708011"/>
            <a:ext cx="6241816" cy="666778"/>
          </a:xfrm>
        </p:spPr>
        <p:txBody>
          <a:bodyPr/>
          <a:lstStyle/>
          <a:p>
            <a:r>
              <a:rPr lang="en-US" dirty="0" smtClean="0"/>
              <a:t>*Material Safety Data Sheet (MSDS)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2839"/>
          <a:stretch>
            <a:fillRect/>
          </a:stretch>
        </p:blipFill>
        <p:spPr>
          <a:xfrm>
            <a:off x="8275638" y="1374775"/>
            <a:ext cx="2994843" cy="39570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725769"/>
            <a:ext cx="6241816" cy="392805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Safe use and handling of chemicals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Precautions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Protective equipment to 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First Aid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Manufacturer’s name, address and phone number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Preparation date of the MSDS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Hazardous ingredients and identity info.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Often sent with materials – displayed for easy access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Gov. </a:t>
            </a:r>
            <a:r>
              <a:rPr lang="en-US" dirty="0" err="1" smtClean="0"/>
              <a:t>Regs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80315"/>
            <a:ext cx="9601196" cy="3995553"/>
          </a:xfrm>
        </p:spPr>
        <p:txBody>
          <a:bodyPr/>
          <a:lstStyle/>
          <a:p>
            <a:r>
              <a:rPr lang="en-US" sz="3200" b="1" dirty="0" smtClean="0"/>
              <a:t>Safety Audit </a:t>
            </a:r>
            <a:r>
              <a:rPr lang="en-US" sz="3200" dirty="0" smtClean="0"/>
              <a:t>- Safety inspection of facilities, equipment, employee practices and management practices</a:t>
            </a:r>
          </a:p>
          <a:p>
            <a:r>
              <a:rPr lang="en-US" sz="3200" b="1" dirty="0" smtClean="0"/>
              <a:t>Personal Protective Equipment </a:t>
            </a:r>
            <a:r>
              <a:rPr lang="en-US" sz="3200" dirty="0" smtClean="0"/>
              <a:t>(PPE)</a:t>
            </a:r>
          </a:p>
          <a:p>
            <a:pPr lvl="1"/>
            <a:r>
              <a:rPr lang="en-US" sz="2800" dirty="0" smtClean="0"/>
              <a:t>NO: baggy clothes, jewelry, scarves or neckties, *open-toed shoes</a:t>
            </a:r>
          </a:p>
          <a:p>
            <a:pPr lvl="1"/>
            <a:r>
              <a:rPr lang="en-US" sz="2800" dirty="0" smtClean="0"/>
              <a:t>YES: skid-resistant soles; non-porous (like canvas); low-heels; closed toes; water, heat and grease resistant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76" y="2881022"/>
            <a:ext cx="4131601" cy="2324026"/>
          </a:xfrm>
        </p:spPr>
      </p:pic>
      <p:sp>
        <p:nvSpPr>
          <p:cNvPr id="5" name="TextBox 4"/>
          <p:cNvSpPr txBox="1"/>
          <p:nvPr/>
        </p:nvSpPr>
        <p:spPr>
          <a:xfrm>
            <a:off x="6096000" y="2881022"/>
            <a:ext cx="4670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rubber gloves with hot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Mitts and gloves must be dry – water conducts 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Disposable gloves with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 protective clothing and equipment for worn spots and defects or damage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54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Emergencies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Plan – before a disaster to protect workers, guests, property</a:t>
            </a:r>
          </a:p>
          <a:p>
            <a:pPr lvl="1"/>
            <a:r>
              <a:rPr lang="en-US" dirty="0" smtClean="0"/>
              <a:t>Floor plan: first-aid, alarms, sprinklers &amp; fire extinguishers</a:t>
            </a:r>
          </a:p>
          <a:p>
            <a:pPr lvl="1"/>
            <a:r>
              <a:rPr lang="en-US" dirty="0" smtClean="0"/>
              <a:t>Evacuation routes</a:t>
            </a:r>
          </a:p>
          <a:p>
            <a:pPr lvl="1"/>
            <a:r>
              <a:rPr lang="en-US" dirty="0" smtClean="0"/>
              <a:t>Telephone numbers for each type of emergency</a:t>
            </a:r>
          </a:p>
          <a:p>
            <a:r>
              <a:rPr lang="en-US" dirty="0" smtClean="0"/>
              <a:t>Accident Investigation – (see Fig. 3.6, pg. 168 and list)</a:t>
            </a:r>
          </a:p>
          <a:p>
            <a:r>
              <a:rPr lang="en-US" dirty="0" smtClean="0"/>
              <a:t>Evacuation – different routes for different threats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6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Fire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Hazards- faulty electrical wiring or improper use of </a:t>
            </a:r>
            <a:r>
              <a:rPr lang="en-US" dirty="0" smtClean="0"/>
              <a:t>equipment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*Classes of fires and extinguishers (see Table 3.4, pg. 177)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0" y="3031065"/>
            <a:ext cx="3095206" cy="24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5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529</TotalTime>
  <Words>446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Workplace Safety</vt:lpstr>
      <vt:lpstr>Safety and the Law </vt:lpstr>
      <vt:lpstr>Government Regulations</vt:lpstr>
      <vt:lpstr>The Fair Labor Standards Act (see Table 3.1, pg. 158)</vt:lpstr>
      <vt:lpstr>*Material Safety Data Sheet (MSDS)</vt:lpstr>
      <vt:lpstr>Gov. Regs. cont.</vt:lpstr>
      <vt:lpstr>PPE (cont.)</vt:lpstr>
      <vt:lpstr>Emergencies and Prevention</vt:lpstr>
      <vt:lpstr>Fire</vt:lpstr>
      <vt:lpstr>Classes of Fire and Extinguishers</vt:lpstr>
      <vt:lpstr>Portable Extinguishers Page 179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Safety</dc:title>
  <dc:creator>Rachel Alexander</dc:creator>
  <cp:lastModifiedBy>Rachel Alexander</cp:lastModifiedBy>
  <cp:revision>17</cp:revision>
  <dcterms:created xsi:type="dcterms:W3CDTF">2015-09-07T15:02:44Z</dcterms:created>
  <dcterms:modified xsi:type="dcterms:W3CDTF">2015-09-07T23:52:44Z</dcterms:modified>
</cp:coreProperties>
</file>