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100"/>
  </p:notesMasterIdLst>
  <p:handoutMasterIdLst>
    <p:handoutMasterId r:id="rId101"/>
  </p:handoutMasterIdLst>
  <p:sldIdLst>
    <p:sldId id="653" r:id="rId2"/>
    <p:sldId id="1671" r:id="rId3"/>
    <p:sldId id="1927" r:id="rId4"/>
    <p:sldId id="1005" r:id="rId5"/>
    <p:sldId id="1006" r:id="rId6"/>
    <p:sldId id="1932" r:id="rId7"/>
    <p:sldId id="1672" r:id="rId8"/>
    <p:sldId id="1007" r:id="rId9"/>
    <p:sldId id="1335" r:id="rId10"/>
    <p:sldId id="1336" r:id="rId11"/>
    <p:sldId id="1662" r:id="rId12"/>
    <p:sldId id="1663" r:id="rId13"/>
    <p:sldId id="1664" r:id="rId14"/>
    <p:sldId id="1928" r:id="rId15"/>
    <p:sldId id="1665" r:id="rId16"/>
    <p:sldId id="1929" r:id="rId17"/>
    <p:sldId id="1666" r:id="rId18"/>
    <p:sldId id="1667" r:id="rId19"/>
    <p:sldId id="1673" r:id="rId20"/>
    <p:sldId id="1930" r:id="rId21"/>
    <p:sldId id="1668" r:id="rId22"/>
    <p:sldId id="1931" r:id="rId23"/>
    <p:sldId id="1669" r:id="rId24"/>
    <p:sldId id="1670" r:id="rId25"/>
    <p:sldId id="1674" r:id="rId26"/>
    <p:sldId id="1822" r:id="rId27"/>
    <p:sldId id="1676" r:id="rId28"/>
    <p:sldId id="1677" r:id="rId29"/>
    <p:sldId id="1933" r:id="rId30"/>
    <p:sldId id="1678" r:id="rId31"/>
    <p:sldId id="1679" r:id="rId32"/>
    <p:sldId id="1934" r:id="rId33"/>
    <p:sldId id="1957" r:id="rId34"/>
    <p:sldId id="1680" r:id="rId35"/>
    <p:sldId id="1681" r:id="rId36"/>
    <p:sldId id="1682" r:id="rId37"/>
    <p:sldId id="1683" r:id="rId38"/>
    <p:sldId id="1684" r:id="rId39"/>
    <p:sldId id="1685" r:id="rId40"/>
    <p:sldId id="1686" r:id="rId41"/>
    <p:sldId id="1687" r:id="rId42"/>
    <p:sldId id="1688" r:id="rId43"/>
    <p:sldId id="1689" r:id="rId44"/>
    <p:sldId id="1690" r:id="rId45"/>
    <p:sldId id="1958" r:id="rId46"/>
    <p:sldId id="1935" r:id="rId47"/>
    <p:sldId id="1936" r:id="rId48"/>
    <p:sldId id="1693" r:id="rId49"/>
    <p:sldId id="1694" r:id="rId50"/>
    <p:sldId id="1695" r:id="rId51"/>
    <p:sldId id="1937" r:id="rId52"/>
    <p:sldId id="1938" r:id="rId53"/>
    <p:sldId id="1698" r:id="rId54"/>
    <p:sldId id="1699" r:id="rId55"/>
    <p:sldId id="1700" r:id="rId56"/>
    <p:sldId id="1701" r:id="rId57"/>
    <p:sldId id="1940" r:id="rId58"/>
    <p:sldId id="1703" r:id="rId59"/>
    <p:sldId id="1704" r:id="rId60"/>
    <p:sldId id="1705" r:id="rId61"/>
    <p:sldId id="1706" r:id="rId62"/>
    <p:sldId id="1707" r:id="rId63"/>
    <p:sldId id="1708" r:id="rId64"/>
    <p:sldId id="1709" r:id="rId65"/>
    <p:sldId id="1710" r:id="rId66"/>
    <p:sldId id="1711" r:id="rId67"/>
    <p:sldId id="1941" r:id="rId68"/>
    <p:sldId id="1942" r:id="rId69"/>
    <p:sldId id="1943" r:id="rId70"/>
    <p:sldId id="1944" r:id="rId71"/>
    <p:sldId id="1712" r:id="rId72"/>
    <p:sldId id="1713" r:id="rId73"/>
    <p:sldId id="1959" r:id="rId74"/>
    <p:sldId id="1714" r:id="rId75"/>
    <p:sldId id="1715" r:id="rId76"/>
    <p:sldId id="1945" r:id="rId77"/>
    <p:sldId id="1738" r:id="rId78"/>
    <p:sldId id="1718" r:id="rId79"/>
    <p:sldId id="1719" r:id="rId80"/>
    <p:sldId id="1720" r:id="rId81"/>
    <p:sldId id="1946" r:id="rId82"/>
    <p:sldId id="1722" r:id="rId83"/>
    <p:sldId id="1723" r:id="rId84"/>
    <p:sldId id="1724" r:id="rId85"/>
    <p:sldId id="1725" r:id="rId86"/>
    <p:sldId id="1726" r:id="rId87"/>
    <p:sldId id="1947" r:id="rId88"/>
    <p:sldId id="1727" r:id="rId89"/>
    <p:sldId id="1728" r:id="rId90"/>
    <p:sldId id="1729" r:id="rId91"/>
    <p:sldId id="1730" r:id="rId92"/>
    <p:sldId id="1731" r:id="rId93"/>
    <p:sldId id="1732" r:id="rId94"/>
    <p:sldId id="1733" r:id="rId95"/>
    <p:sldId id="1734" r:id="rId96"/>
    <p:sldId id="1735" r:id="rId97"/>
    <p:sldId id="1736" r:id="rId98"/>
    <p:sldId id="1960" r:id="rId99"/>
  </p:sldIdLst>
  <p:sldSz cx="9144000" cy="6858000" type="screen4x3"/>
  <p:notesSz cx="7010400" cy="9296400"/>
  <p:custDataLst>
    <p:tags r:id="rId102"/>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hapter 1 Providing Safe Food" id="{F774E4B1-9C02-9C4B-8A31-517192454CC6}">
          <p14:sldIdLst>
            <p14:sldId id="653"/>
            <p14:sldId id="1671"/>
            <p14:sldId id="1927"/>
            <p14:sldId id="1005"/>
            <p14:sldId id="1006"/>
            <p14:sldId id="1932"/>
            <p14:sldId id="1672"/>
            <p14:sldId id="1007"/>
            <p14:sldId id="1335"/>
            <p14:sldId id="1336"/>
            <p14:sldId id="1662"/>
            <p14:sldId id="1663"/>
            <p14:sldId id="1664"/>
            <p14:sldId id="1928"/>
            <p14:sldId id="1665"/>
            <p14:sldId id="1929"/>
            <p14:sldId id="1666"/>
            <p14:sldId id="1667"/>
            <p14:sldId id="1673"/>
            <p14:sldId id="1930"/>
            <p14:sldId id="1668"/>
            <p14:sldId id="1931"/>
            <p14:sldId id="1669"/>
            <p14:sldId id="1670"/>
            <p14:sldId id="1674"/>
          </p14:sldIdLst>
        </p14:section>
        <p14:section name="chapter 2 Forms of Contamination" id="{07BD4D6D-5EE6-9F44-A1D3-B7E1F5274DD6}">
          <p14:sldIdLst>
            <p14:sldId id="1822"/>
            <p14:sldId id="1676"/>
            <p14:sldId id="1677"/>
            <p14:sldId id="1933"/>
            <p14:sldId id="1678"/>
            <p14:sldId id="1679"/>
            <p14:sldId id="1934"/>
            <p14:sldId id="1957"/>
            <p14:sldId id="1680"/>
            <p14:sldId id="1681"/>
            <p14:sldId id="1682"/>
            <p14:sldId id="1683"/>
            <p14:sldId id="1684"/>
            <p14:sldId id="1685"/>
            <p14:sldId id="1686"/>
            <p14:sldId id="1687"/>
            <p14:sldId id="1688"/>
            <p14:sldId id="1689"/>
            <p14:sldId id="1690"/>
            <p14:sldId id="1958"/>
            <p14:sldId id="1935"/>
            <p14:sldId id="1936"/>
            <p14:sldId id="1693"/>
            <p14:sldId id="1694"/>
            <p14:sldId id="1695"/>
            <p14:sldId id="1937"/>
            <p14:sldId id="1938"/>
            <p14:sldId id="1698"/>
            <p14:sldId id="1699"/>
            <p14:sldId id="1700"/>
            <p14:sldId id="1701"/>
            <p14:sldId id="1940"/>
            <p14:sldId id="1703"/>
            <p14:sldId id="1704"/>
            <p14:sldId id="1705"/>
            <p14:sldId id="1706"/>
            <p14:sldId id="1707"/>
            <p14:sldId id="1708"/>
            <p14:sldId id="1709"/>
            <p14:sldId id="1710"/>
            <p14:sldId id="1711"/>
            <p14:sldId id="1941"/>
            <p14:sldId id="1942"/>
            <p14:sldId id="1943"/>
            <p14:sldId id="1944"/>
            <p14:sldId id="1712"/>
            <p14:sldId id="1713"/>
            <p14:sldId id="1959"/>
            <p14:sldId id="1714"/>
            <p14:sldId id="1715"/>
            <p14:sldId id="1945"/>
          </p14:sldIdLst>
        </p14:section>
        <p14:section name="chapter 3 The Safe Food Handler" id="{19901A65-EE78-8449-AFFB-D240CE7723DA}">
          <p14:sldIdLst>
            <p14:sldId id="1738"/>
            <p14:sldId id="1718"/>
            <p14:sldId id="1719"/>
            <p14:sldId id="1720"/>
            <p14:sldId id="1946"/>
            <p14:sldId id="1722"/>
            <p14:sldId id="1723"/>
            <p14:sldId id="1724"/>
            <p14:sldId id="1725"/>
            <p14:sldId id="1726"/>
            <p14:sldId id="1947"/>
            <p14:sldId id="1727"/>
            <p14:sldId id="1728"/>
            <p14:sldId id="1729"/>
            <p14:sldId id="1730"/>
            <p14:sldId id="1731"/>
            <p14:sldId id="1732"/>
            <p14:sldId id="1733"/>
            <p14:sldId id="1734"/>
            <p14:sldId id="1735"/>
            <p14:sldId id="1736"/>
            <p14:sldId id="1960"/>
          </p14:sldIdLst>
        </p14:section>
      </p14:sectionLst>
    </p:ext>
    <p:ext uri="{EFAFB233-063F-42B5-8137-9DF3F51BA10A}">
      <p15:sldGuideLst xmlns:p15="http://schemas.microsoft.com/office/powerpoint/2012/main">
        <p15:guide id="1" orient="horz" pos="192">
          <p15:clr>
            <a:srgbClr val="A4A3A4"/>
          </p15:clr>
        </p15:guide>
        <p15:guide id="2" orient="horz" pos="716">
          <p15:clr>
            <a:srgbClr val="A4A3A4"/>
          </p15:clr>
        </p15:guide>
        <p15:guide id="3" orient="horz" pos="100">
          <p15:clr>
            <a:srgbClr val="A4A3A4"/>
          </p15:clr>
        </p15:guide>
        <p15:guide id="4" orient="horz" pos="1714">
          <p15:clr>
            <a:srgbClr val="A4A3A4"/>
          </p15:clr>
        </p15:guide>
        <p15:guide id="5" orient="horz" pos="2440">
          <p15:clr>
            <a:srgbClr val="A4A3A4"/>
          </p15:clr>
        </p15:guide>
        <p15:guide id="6" orient="horz" pos="783">
          <p15:clr>
            <a:srgbClr val="A4A3A4"/>
          </p15:clr>
        </p15:guide>
        <p15:guide id="7" orient="horz" pos="1634">
          <p15:clr>
            <a:srgbClr val="A4A3A4"/>
          </p15:clr>
        </p15:guide>
        <p15:guide id="8" orient="horz" pos="2256">
          <p15:clr>
            <a:srgbClr val="A4A3A4"/>
          </p15:clr>
        </p15:guide>
        <p15:guide id="9" pos="5364">
          <p15:clr>
            <a:srgbClr val="A4A3A4"/>
          </p15:clr>
        </p15:guide>
        <p15:guide id="10" pos="3868">
          <p15:clr>
            <a:srgbClr val="A4A3A4"/>
          </p15:clr>
        </p15:guide>
        <p15:guide id="11" pos="2807">
          <p15:clr>
            <a:srgbClr val="A4A3A4"/>
          </p15:clr>
        </p15:guide>
        <p15:guide id="12" pos="882">
          <p15:clr>
            <a:srgbClr val="A4A3A4"/>
          </p15:clr>
        </p15:guide>
        <p15:guide id="13" pos="2264">
          <p15:clr>
            <a:srgbClr val="A4A3A4"/>
          </p15:clr>
        </p15:guide>
        <p15:guide id="14" pos="3485">
          <p15:clr>
            <a:srgbClr val="A4A3A4"/>
          </p15:clr>
        </p15:guide>
        <p15:guide id="15" pos="3257">
          <p15:clr>
            <a:srgbClr val="A4A3A4"/>
          </p15:clr>
        </p15:guide>
        <p15:guide id="16" pos="2394">
          <p15:clr>
            <a:srgbClr val="A4A3A4"/>
          </p15:clr>
        </p15:guide>
        <p15:guide id="17" pos="279">
          <p15:clr>
            <a:srgbClr val="A4A3A4"/>
          </p15:clr>
        </p15:guide>
        <p15:guide id="18" pos="3271">
          <p15:clr>
            <a:srgbClr val="A4A3A4"/>
          </p15:clr>
        </p15:guide>
        <p15:guide id="19" pos="397">
          <p15:clr>
            <a:srgbClr val="A4A3A4"/>
          </p15:clr>
        </p15:guide>
        <p15:guide id="20" pos="5187">
          <p15:clr>
            <a:srgbClr val="A4A3A4"/>
          </p15:clr>
        </p15:guide>
        <p15:guide id="21" pos="5646">
          <p15:clr>
            <a:srgbClr val="A4A3A4"/>
          </p15:clr>
        </p15:guide>
      </p15:sldGuideLst>
    </p:ext>
    <p:ext uri="{2D200454-40CA-4A62-9FC3-DE9A4176ACB9}">
      <p15:notesGuideLst xmlns:p15="http://schemas.microsoft.com/office/powerpoint/2012/main">
        <p15:guide id="1" orient="horz" pos="2856">
          <p15:clr>
            <a:srgbClr val="A4A3A4"/>
          </p15:clr>
        </p15:guide>
        <p15:guide id="2" pos="6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2" clrIdx="0"/>
  <p:cmAuthor id="1" name="Media Lab" initials="M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0" autoAdjust="0"/>
    <p:restoredTop sz="76011" autoAdjust="0"/>
  </p:normalViewPr>
  <p:slideViewPr>
    <p:cSldViewPr snapToGrid="0">
      <p:cViewPr varScale="1">
        <p:scale>
          <a:sx n="42" d="100"/>
          <a:sy n="42" d="100"/>
        </p:scale>
        <p:origin x="686" y="38"/>
      </p:cViewPr>
      <p:guideLst>
        <p:guide orient="horz" pos="192"/>
        <p:guide orient="horz" pos="716"/>
        <p:guide orient="horz" pos="100"/>
        <p:guide orient="horz" pos="1714"/>
        <p:guide orient="horz" pos="2440"/>
        <p:guide orient="horz" pos="783"/>
        <p:guide orient="horz" pos="1634"/>
        <p:guide orient="horz" pos="2256"/>
        <p:guide pos="5364"/>
        <p:guide pos="3868"/>
        <p:guide pos="2807"/>
        <p:guide pos="882"/>
        <p:guide pos="2264"/>
        <p:guide pos="3485"/>
        <p:guide pos="3257"/>
        <p:guide pos="2394"/>
        <p:guide pos="279"/>
        <p:guide pos="3271"/>
        <p:guide pos="397"/>
        <p:guide pos="5187"/>
        <p:guide pos="5646"/>
      </p:guideLst>
    </p:cSldViewPr>
  </p:slideViewPr>
  <p:outlineViewPr>
    <p:cViewPr>
      <p:scale>
        <a:sx n="33" d="100"/>
        <a:sy n="33" d="100"/>
      </p:scale>
      <p:origin x="0" y="4136"/>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7812"/>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slide" Target="slides/slide39.xml"/><Relationship Id="rId1" Type="http://schemas.openxmlformats.org/officeDocument/2006/relationships/slide" Target="slides/slide12.xml"/><Relationship Id="rId4" Type="http://schemas.openxmlformats.org/officeDocument/2006/relationships/slide" Target="slides/slide9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847C7A5-2CC3-F54B-A217-D07ADA2B9AFD}" type="slidenum">
              <a:rPr lang="en-US" sz="1200" b="0" smtClean="0">
                <a:solidFill>
                  <a:schemeClr val="tx1"/>
                </a:solidFill>
              </a:rPr>
              <a:pPr eaLnBrk="1" hangingPunct="1">
                <a:defRPr/>
              </a:pPr>
              <a:t>1</a:t>
            </a:fld>
            <a:endParaRPr lang="en-US" sz="1200" b="0" dirty="0" smtClean="0">
              <a:solidFill>
                <a:schemeClr val="tx1"/>
              </a:solidFill>
            </a:endParaRPr>
          </a:p>
        </p:txBody>
      </p:sp>
      <p:sp>
        <p:nvSpPr>
          <p:cNvPr id="291843" name="Rectangle 2"/>
          <p:cNvSpPr>
            <a:spLocks noGrp="1" noRot="1" noChangeAspect="1" noChangeArrowheads="1" noTextEdit="1"/>
          </p:cNvSpPr>
          <p:nvPr>
            <p:ph type="sldImg"/>
          </p:nvPr>
        </p:nvSpPr>
        <p:spPr>
          <a:xfrm>
            <a:off x="1182688" y="696913"/>
            <a:ext cx="4648200" cy="3486150"/>
          </a:xfrm>
          <a:ln/>
        </p:spPr>
      </p:sp>
      <p:sp>
        <p:nvSpPr>
          <p:cNvPr id="29184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97868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1F796AF-E147-7D4B-920A-B2D20F4944E9}"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01059" name="Rectangle 2"/>
          <p:cNvSpPr>
            <a:spLocks noGrp="1" noRot="1" noChangeAspect="1" noChangeArrowheads="1" noTextEdit="1"/>
          </p:cNvSpPr>
          <p:nvPr>
            <p:ph type="sldImg"/>
          </p:nvPr>
        </p:nvSpPr>
        <p:spPr>
          <a:xfrm>
            <a:off x="1181100" y="698500"/>
            <a:ext cx="4648200" cy="3486150"/>
          </a:xfrm>
          <a:ln/>
        </p:spPr>
      </p:sp>
      <p:sp>
        <p:nvSpPr>
          <p:cNvPr id="301060" name="Rectangle 3"/>
          <p:cNvSpPr>
            <a:spLocks noGrp="1" noChangeArrowheads="1"/>
          </p:cNvSpPr>
          <p:nvPr>
            <p:ph type="body" idx="1"/>
          </p:nvPr>
        </p:nvSpPr>
        <p:spPr>
          <a:xfrm>
            <a:off x="935038" y="4416425"/>
            <a:ext cx="5140325" cy="41830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dirty="0">
                <a:latin typeface="Times New Roman" charset="0"/>
                <a:cs typeface="+mn-cs"/>
              </a:rPr>
              <a:t> </a:t>
            </a:r>
          </a:p>
        </p:txBody>
      </p:sp>
    </p:spTree>
    <p:extLst>
      <p:ext uri="{BB962C8B-B14F-4D97-AF65-F5344CB8AC3E}">
        <p14:creationId xmlns:p14="http://schemas.microsoft.com/office/powerpoint/2010/main" val="370785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1E3F7E-E783-3240-95AF-4AB7832FB19C}"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302083" name="Rectangle 2"/>
          <p:cNvSpPr>
            <a:spLocks noGrp="1" noRot="1" noChangeAspect="1" noChangeArrowheads="1" noTextEdit="1"/>
          </p:cNvSpPr>
          <p:nvPr>
            <p:ph type="sldImg"/>
          </p:nvPr>
        </p:nvSpPr>
        <p:spPr>
          <a:xfrm>
            <a:off x="1181100" y="698500"/>
            <a:ext cx="4648200" cy="3486150"/>
          </a:xfrm>
          <a:ln/>
        </p:spPr>
      </p:sp>
      <p:sp>
        <p:nvSpPr>
          <p:cNvPr id="302084" name="Rectangle 3"/>
          <p:cNvSpPr>
            <a:spLocks noGrp="1" noChangeArrowheads="1"/>
          </p:cNvSpPr>
          <p:nvPr>
            <p:ph type="body" idx="1"/>
          </p:nvPr>
        </p:nvSpPr>
        <p:spPr>
          <a:xfrm>
            <a:off x="879475"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dirty="0">
                <a:latin typeface="Times New Roman" charset="0"/>
                <a:cs typeface="+mn-cs"/>
              </a:rPr>
              <a:t> </a:t>
            </a: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If food is not handled correctly, it can become unsafe. These are the five most common food-handling mistakes, or risk factors, that can </a:t>
            </a:r>
            <a:r>
              <a:rPr lang="en-US" dirty="0" smtClean="0">
                <a:latin typeface="Times New Roman" charset="0"/>
                <a:cs typeface="+mn-cs"/>
              </a:rPr>
              <a:t>cause </a:t>
            </a:r>
            <a:r>
              <a:rPr lang="en-US" dirty="0">
                <a:latin typeface="Times New Roman" charset="0"/>
                <a:cs typeface="+mn-cs"/>
              </a:rPr>
              <a:t>foodborne illness.</a:t>
            </a:r>
          </a:p>
        </p:txBody>
      </p:sp>
    </p:spTree>
    <p:extLst>
      <p:ext uri="{BB962C8B-B14F-4D97-AF65-F5344CB8AC3E}">
        <p14:creationId xmlns:p14="http://schemas.microsoft.com/office/powerpoint/2010/main" val="428729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823CBB-7B50-094E-842C-72FB4E7248B0}"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303107" name="Rectangle 2"/>
          <p:cNvSpPr>
            <a:spLocks noGrp="1" noRot="1" noChangeAspect="1" noChangeArrowheads="1" noTextEdit="1"/>
          </p:cNvSpPr>
          <p:nvPr>
            <p:ph type="sldImg"/>
          </p:nvPr>
        </p:nvSpPr>
        <p:spPr>
          <a:xfrm>
            <a:off x="1181100" y="698500"/>
            <a:ext cx="4648200" cy="3486150"/>
          </a:xfrm>
          <a:ln/>
        </p:spPr>
      </p:sp>
      <p:sp>
        <p:nvSpPr>
          <p:cNvPr id="289796" name="Rectangle 3"/>
          <p:cNvSpPr>
            <a:spLocks noGrp="1" noChangeArrowheads="1"/>
          </p:cNvSpPr>
          <p:nvPr>
            <p:ph type="body" idx="1"/>
          </p:nvPr>
        </p:nvSpPr>
        <p:spPr>
          <a:xfrm>
            <a:off x="876300" y="4467225"/>
            <a:ext cx="5143500" cy="4181475"/>
          </a:xfrm>
        </p:spPr>
        <p:txBody>
          <a:bodyPr/>
          <a:lstStyle/>
          <a:p>
            <a:pPr defTabSz="114300" eaLnBrk="1" hangingPunct="1">
              <a:defRPr/>
            </a:pPr>
            <a:r>
              <a:rPr lang="en-US" b="1" dirty="0" smtClean="0">
                <a:ea typeface="+mn-ea"/>
                <a:cs typeface="Times New Roman" pitchFamily="18" charset="0"/>
              </a:rPr>
              <a:t>Instructor Notes</a:t>
            </a:r>
            <a:r>
              <a:rPr lang="en-US" b="1" dirty="0" smtClean="0">
                <a:solidFill>
                  <a:srgbClr val="FF3300"/>
                </a:solidFill>
                <a:ea typeface="+mn-ea"/>
                <a:cs typeface="+mn-cs"/>
              </a:rPr>
              <a:t> </a:t>
            </a:r>
          </a:p>
          <a:p>
            <a:pPr marL="114300" indent="-114300" eaLnBrk="1" hangingPunct="1">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extLst>
      <p:ext uri="{BB962C8B-B14F-4D97-AF65-F5344CB8AC3E}">
        <p14:creationId xmlns:p14="http://schemas.microsoft.com/office/powerpoint/2010/main" val="331107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D92B0EF-B41A-BA4A-8253-414EB1096F34}"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2538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8E2F59-39C3-4640-83EC-31DBF624B60B}" type="slidenum">
              <a:rPr lang="en-US" sz="1200" b="0" smtClean="0">
                <a:solidFill>
                  <a:schemeClr val="tx1"/>
                </a:solidFill>
              </a:rPr>
              <a:pPr eaLnBrk="1" hangingPunct="1">
                <a:defRPr/>
              </a:pPr>
              <a:t>14</a:t>
            </a:fld>
            <a:endParaRPr lang="en-US" sz="1200" b="0" dirty="0" smtClean="0">
              <a:solidFill>
                <a:schemeClr val="tx1"/>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212144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311918E-09B8-1F4D-A3E3-0209FD2F9AA4}"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239233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4EF4647-CC42-2F44-860D-BA2B465F8582}" type="slidenum">
              <a:rPr lang="en-US" sz="1200" b="0" smtClean="0">
                <a:solidFill>
                  <a:schemeClr val="tx1"/>
                </a:solidFill>
              </a:rPr>
              <a:pPr eaLnBrk="1" hangingPunct="1">
                <a:defRPr/>
              </a:pPr>
              <a:t>16</a:t>
            </a:fld>
            <a:endParaRPr lang="en-US" sz="1200" b="0" dirty="0" smtClean="0">
              <a:solidFill>
                <a:schemeClr val="tx1"/>
              </a:solidFill>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384574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D3BF3C-9CC3-B242-B0F7-B3AFA77F7335}"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308227" name="Rectangle 2"/>
          <p:cNvSpPr>
            <a:spLocks noGrp="1" noRot="1" noChangeAspect="1" noChangeArrowheads="1" noTextEdit="1"/>
          </p:cNvSpPr>
          <p:nvPr>
            <p:ph type="sldImg"/>
          </p:nvPr>
        </p:nvSpPr>
        <p:spPr>
          <a:ln/>
        </p:spPr>
      </p:sp>
      <p:sp>
        <p:nvSpPr>
          <p:cNvPr id="63491"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Tree>
    <p:extLst>
      <p:ext uri="{BB962C8B-B14F-4D97-AF65-F5344CB8AC3E}">
        <p14:creationId xmlns:p14="http://schemas.microsoft.com/office/powerpoint/2010/main" val="3500997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22DE44-EF50-504F-9558-C6A94E84CD77}"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07994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58C7992-9B9C-774E-BE31-025C21694271}"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The list of TCS food includes the following:</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Milk and dairy products</a:t>
            </a:r>
          </a:p>
          <a:p>
            <a:pPr marL="616894" lvl="1"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Shell eggs (except those treated to eliminate </a:t>
            </a:r>
            <a:r>
              <a:rPr lang="en-US" sz="1200" kern="1200" dirty="0" err="1" smtClean="0">
                <a:solidFill>
                  <a:schemeClr val="tx1"/>
                </a:solidFill>
                <a:latin typeface="Times New Roman" pitchFamily="18" charset="0"/>
                <a:ea typeface="ＭＳ Ｐゴシック" charset="0"/>
                <a:cs typeface="+mn-cs"/>
              </a:rPr>
              <a:t>nontyphoidal</a:t>
            </a:r>
            <a:r>
              <a:rPr lang="en-US" sz="1200" kern="1200" dirty="0" smtClean="0">
                <a:solidFill>
                  <a:schemeClr val="tx1"/>
                </a:solidFill>
                <a:latin typeface="Times New Roman" pitchFamily="18" charset="0"/>
                <a:ea typeface="ＭＳ Ｐゴシック" charset="0"/>
                <a:cs typeface="+mn-cs"/>
              </a:rPr>
              <a:t> </a:t>
            </a:r>
            <a:r>
              <a:rPr lang="en-US" sz="1200" i="1" kern="1200" dirty="0" smtClean="0">
                <a:solidFill>
                  <a:schemeClr val="tx1"/>
                </a:solidFill>
                <a:latin typeface="Times New Roman" pitchFamily="18" charset="0"/>
                <a:ea typeface="ＭＳ Ｐゴシック" charset="0"/>
                <a:cs typeface="+mn-cs"/>
              </a:rPr>
              <a:t>Salmonella</a:t>
            </a:r>
            <a:r>
              <a:rPr lang="en-US" sz="1200" kern="1200" dirty="0" smtClean="0">
                <a:solidFill>
                  <a:schemeClr val="tx1"/>
                </a:solidFill>
                <a:latin typeface="Times New Roman" pitchFamily="18" charset="0"/>
                <a:ea typeface="ＭＳ Ｐゴシック" charset="0"/>
                <a:cs typeface="+mn-cs"/>
              </a:rPr>
              <a:t>)</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Meat: beef, pork, and lamb</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Poultry</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Fish</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Shellfish and crustaceans</a:t>
            </a:r>
          </a:p>
        </p:txBody>
      </p:sp>
    </p:spTree>
    <p:extLst>
      <p:ext uri="{BB962C8B-B14F-4D97-AF65-F5344CB8AC3E}">
        <p14:creationId xmlns:p14="http://schemas.microsoft.com/office/powerpoint/2010/main" val="250748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BB43F43-41C1-A347-8D62-550D6A8AE8DA}"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292867" name="Rectangle 2"/>
          <p:cNvSpPr>
            <a:spLocks noGrp="1" noRot="1" noChangeAspect="1" noChangeArrowheads="1" noTextEdit="1"/>
          </p:cNvSpPr>
          <p:nvPr>
            <p:ph type="sldImg"/>
          </p:nvPr>
        </p:nvSpPr>
        <p:spPr>
          <a:xfrm>
            <a:off x="1181100" y="698500"/>
            <a:ext cx="4648200" cy="3486150"/>
          </a:xfrm>
          <a:ln/>
        </p:spPr>
      </p:sp>
      <p:sp>
        <p:nvSpPr>
          <p:cNvPr id="32771"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
        <p:nvSpPr>
          <p:cNvPr id="292869"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Discuss the topic objectives with the class.</a:t>
            </a:r>
          </a:p>
        </p:txBody>
      </p:sp>
    </p:spTree>
    <p:extLst>
      <p:ext uri="{BB962C8B-B14F-4D97-AF65-F5344CB8AC3E}">
        <p14:creationId xmlns:p14="http://schemas.microsoft.com/office/powerpoint/2010/main" val="3230425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8530FE-248B-2340-AB27-30103903C81D}"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 includes the following:</a:t>
            </a:r>
          </a:p>
          <a:p>
            <a:pPr marL="628650" lvl="1" indent="-171450" eaLnBrk="1" hangingPunct="1">
              <a:buFont typeface="Arial" pitchFamily="34" charset="0"/>
              <a:buChar char="•"/>
              <a:defRPr/>
            </a:pPr>
            <a:r>
              <a:rPr lang="en-US" dirty="0" smtClean="0">
                <a:ea typeface="+mn-ea"/>
              </a:rPr>
              <a:t>Baked potatoes</a:t>
            </a:r>
          </a:p>
          <a:p>
            <a:pPr marL="628650" lvl="1" indent="-171450" eaLnBrk="1" hangingPunct="1">
              <a:buFont typeface="Arial" pitchFamily="34" charset="0"/>
              <a:buChar char="•"/>
              <a:defRPr/>
            </a:pPr>
            <a:r>
              <a:rPr lang="en-US" dirty="0" smtClean="0">
                <a:ea typeface="+mn-ea"/>
              </a:rPr>
              <a:t>Heat-treated plant food, such as cooked rice, beans, and vegetables</a:t>
            </a:r>
          </a:p>
          <a:p>
            <a:pPr marL="628650" lvl="1" indent="-171450" eaLnBrk="1" hangingPunct="1">
              <a:buFont typeface="Arial" pitchFamily="34" charset="0"/>
              <a:buChar char="•"/>
              <a:defRPr/>
            </a:pPr>
            <a:r>
              <a:rPr lang="en-US" dirty="0" smtClean="0">
                <a:ea typeface="+mn-ea"/>
              </a:rPr>
              <a:t>Tofu or other soy protein; synthetic ingredients, such as textured soy protein in meat alternatives</a:t>
            </a:r>
          </a:p>
          <a:p>
            <a:pPr marL="628650" lvl="1" indent="-171450" eaLnBrk="1" hangingPunct="1">
              <a:buFont typeface="Arial" pitchFamily="34" charset="0"/>
              <a:buChar char="•"/>
              <a:defRPr/>
            </a:pPr>
            <a:r>
              <a:rPr lang="en-US" dirty="0" smtClean="0">
                <a:ea typeface="+mn-ea"/>
              </a:rPr>
              <a:t>Sprouts and sprout seeds</a:t>
            </a:r>
          </a:p>
          <a:p>
            <a:pPr marL="628650" lvl="1" indent="-171450" eaLnBrk="1" hangingPunct="1">
              <a:buFont typeface="Arial" pitchFamily="34" charset="0"/>
              <a:buChar char="•"/>
              <a:defRPr/>
            </a:pPr>
            <a:r>
              <a:rPr lang="en-US" dirty="0" smtClean="0">
                <a:ea typeface="+mn-ea"/>
              </a:rPr>
              <a:t>Sliced melons; cut tomatoes; cut leafy greens</a:t>
            </a:r>
          </a:p>
          <a:p>
            <a:pPr marL="628650" lvl="1" indent="-171450" eaLnBrk="1" hangingPunct="1">
              <a:buFont typeface="Arial" pitchFamily="34" charset="0"/>
              <a:buChar char="•"/>
              <a:defRPr/>
            </a:pPr>
            <a:r>
              <a:rPr lang="en-US" dirty="0" smtClean="0">
                <a:ea typeface="+mn-ea"/>
              </a:rPr>
              <a:t>Untreated garlic-and-oil mixtures</a:t>
            </a:r>
          </a:p>
          <a:p>
            <a:pPr marL="0" indent="0" eaLnBrk="1" hangingPunct="1">
              <a:buFont typeface="Arial" pitchFamily="34" charset="0"/>
              <a:buNone/>
              <a:defRPr/>
            </a:pPr>
            <a:endParaRPr lang="en-US" dirty="0" smtClean="0">
              <a:ea typeface="+mn-ea"/>
              <a:cs typeface="+mn-cs"/>
            </a:endParaRPr>
          </a:p>
          <a:p>
            <a:pPr marL="0" indent="0" eaLnBrk="1" hangingPunct="1">
              <a:buFont typeface="Arial" pitchFamily="34" charset="0"/>
              <a:buNone/>
              <a:defRPr/>
            </a:pPr>
            <a:endParaRPr lang="en-US" dirty="0" smtClean="0">
              <a:ea typeface="+mn-ea"/>
              <a:cs typeface="+mn-cs"/>
            </a:endParaRPr>
          </a:p>
        </p:txBody>
      </p:sp>
    </p:spTree>
    <p:extLst>
      <p:ext uri="{BB962C8B-B14F-4D97-AF65-F5344CB8AC3E}">
        <p14:creationId xmlns:p14="http://schemas.microsoft.com/office/powerpoint/2010/main" val="48021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6050C8-A639-2E4F-BDDD-34D176703EE4}"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312323" name="Rectangle 2"/>
          <p:cNvSpPr>
            <a:spLocks noGrp="1" noRot="1" noChangeAspect="1" noChangeArrowheads="1" noTextEdit="1"/>
          </p:cNvSpPr>
          <p:nvPr>
            <p:ph type="sldImg"/>
          </p:nvPr>
        </p:nvSpPr>
        <p:spPr>
          <a:xfrm>
            <a:off x="1181100" y="698500"/>
            <a:ext cx="4648200" cy="3486150"/>
          </a:xfrm>
          <a:ln/>
        </p:spPr>
      </p:sp>
      <p:sp>
        <p:nvSpPr>
          <p:cNvPr id="312324"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p>
          <a:p>
            <a:pPr marL="114300" indent="-114300" eaLnBrk="1" hangingPunct="1">
              <a:spcBef>
                <a:spcPct val="50000"/>
              </a:spcBef>
              <a:buSzPct val="80000"/>
              <a:buFontTx/>
              <a:buChar char="•"/>
              <a:defRPr/>
            </a:pPr>
            <a:r>
              <a:rPr lang="en-US" dirty="0">
                <a:latin typeface="Times New Roman" charset="0"/>
                <a:cs typeface="Times New Roman" charset="0"/>
              </a:rPr>
              <a:t>Like TCS food, ready-to-eat food also needs careful handling to prevent contamination. </a:t>
            </a:r>
          </a:p>
          <a:p>
            <a:pPr marL="114300" indent="-114300" eaLnBrk="1" hangingPunct="1">
              <a:spcBef>
                <a:spcPct val="50000"/>
              </a:spcBef>
              <a:buSzPct val="80000"/>
              <a:defRPr/>
            </a:pPr>
            <a:endParaRPr lang="en-US" dirty="0">
              <a:latin typeface="Times New Roman" charset="0"/>
              <a:cs typeface="Times New Roman" charset="0"/>
            </a:endParaRPr>
          </a:p>
        </p:txBody>
      </p:sp>
    </p:spTree>
    <p:extLst>
      <p:ext uri="{BB962C8B-B14F-4D97-AF65-F5344CB8AC3E}">
        <p14:creationId xmlns:p14="http://schemas.microsoft.com/office/powerpoint/2010/main" val="385873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CB17602-3C6D-A94E-9C70-79A4888EDDCB}"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313347" name="Rectangle 2"/>
          <p:cNvSpPr>
            <a:spLocks noGrp="1" noRot="1" noChangeAspect="1" noChangeArrowheads="1" noTextEdit="1"/>
          </p:cNvSpPr>
          <p:nvPr>
            <p:ph type="sldImg"/>
          </p:nvPr>
        </p:nvSpPr>
        <p:spPr>
          <a:xfrm>
            <a:off x="1181100" y="698500"/>
            <a:ext cx="4648200" cy="3486150"/>
          </a:xfrm>
          <a:ln/>
        </p:spPr>
      </p:sp>
      <p:sp>
        <p:nvSpPr>
          <p:cNvPr id="313348"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p>
          <a:p>
            <a:pPr marL="114300" indent="-114300" eaLnBrk="1" hangingPunct="1">
              <a:spcBef>
                <a:spcPct val="50000"/>
              </a:spcBef>
              <a:buSzPct val="80000"/>
              <a:buFontTx/>
              <a:buChar char="•"/>
              <a:defRPr/>
            </a:pPr>
            <a:r>
              <a:rPr lang="en-US" dirty="0">
                <a:latin typeface="Times New Roman" charset="0"/>
                <a:cs typeface="Times New Roman" charset="0"/>
              </a:rPr>
              <a:t>Elderly people are at high risk </a:t>
            </a:r>
            <a:r>
              <a:rPr lang="en-US" dirty="0" smtClean="0">
                <a:latin typeface="Times New Roman" charset="0"/>
                <a:cs typeface="Times New Roman" charset="0"/>
              </a:rPr>
              <a:t>because</a:t>
            </a:r>
            <a:r>
              <a:rPr lang="en-US" baseline="0" dirty="0" smtClean="0">
                <a:latin typeface="Times New Roman" charset="0"/>
                <a:cs typeface="Times New Roman" charset="0"/>
              </a:rPr>
              <a:t> </a:t>
            </a:r>
            <a:r>
              <a:rPr lang="en-US" dirty="0" smtClean="0">
                <a:latin typeface="Times New Roman" charset="0"/>
                <a:cs typeface="Times New Roman" charset="0"/>
              </a:rPr>
              <a:t>their </a:t>
            </a:r>
            <a:r>
              <a:rPr lang="en-US" dirty="0">
                <a:latin typeface="Times New Roman" charset="0"/>
                <a:cs typeface="Times New Roman" charset="0"/>
              </a:rPr>
              <a:t>immune systems have weakened with age.</a:t>
            </a:r>
          </a:p>
          <a:p>
            <a:pPr marL="114300" indent="-114300" eaLnBrk="1" hangingPunct="1">
              <a:spcBef>
                <a:spcPct val="50000"/>
              </a:spcBef>
              <a:buSzPct val="80000"/>
              <a:buFontTx/>
              <a:buChar char="•"/>
              <a:defRPr/>
            </a:pPr>
            <a:r>
              <a:rPr lang="en-US" dirty="0">
                <a:latin typeface="Times New Roman" charset="0"/>
                <a:cs typeface="Times New Roman" charset="0"/>
              </a:rPr>
              <a:t>Very young children are at high risk because they have not built up strong immune systems.</a:t>
            </a:r>
          </a:p>
          <a:p>
            <a:pPr marL="114300" indent="-114300" eaLnBrk="1" hangingPunct="1">
              <a:spcBef>
                <a:spcPct val="50000"/>
              </a:spcBef>
              <a:buSzPct val="80000"/>
              <a:buFontTx/>
              <a:buChar char="•"/>
              <a:defRPr/>
            </a:pPr>
            <a:r>
              <a:rPr lang="en-US" dirty="0">
                <a:latin typeface="Times New Roman" charset="0"/>
                <a:cs typeface="Times New Roman" charset="0"/>
              </a:rPr>
              <a:t>People with compromised immune systems include: </a:t>
            </a:r>
          </a:p>
          <a:p>
            <a:pPr marL="571500" lvl="1" indent="-114300" eaLnBrk="1" hangingPunct="1">
              <a:spcBef>
                <a:spcPct val="50000"/>
              </a:spcBef>
              <a:buSzPct val="80000"/>
              <a:buFontTx/>
              <a:buChar char="•"/>
              <a:defRPr/>
            </a:pPr>
            <a:r>
              <a:rPr lang="en-US" dirty="0">
                <a:latin typeface="Times New Roman" charset="0"/>
                <a:cs typeface="Times New Roman" charset="0"/>
              </a:rPr>
              <a:t>People with cancer or on chemotherapy </a:t>
            </a:r>
          </a:p>
          <a:p>
            <a:pPr marL="571500" lvl="1" indent="-114300" eaLnBrk="1" hangingPunct="1">
              <a:spcBef>
                <a:spcPct val="50000"/>
              </a:spcBef>
              <a:buSzPct val="80000"/>
              <a:buFontTx/>
              <a:buChar char="•"/>
              <a:defRPr/>
            </a:pPr>
            <a:r>
              <a:rPr lang="en-US" dirty="0">
                <a:latin typeface="Times New Roman" charset="0"/>
                <a:cs typeface="Times New Roman" charset="0"/>
              </a:rPr>
              <a:t>People with HIV/AIDS </a:t>
            </a:r>
          </a:p>
          <a:p>
            <a:pPr marL="571500" lvl="1" indent="-114300" eaLnBrk="1" hangingPunct="1">
              <a:spcBef>
                <a:spcPct val="50000"/>
              </a:spcBef>
              <a:buSzPct val="80000"/>
              <a:buFontTx/>
              <a:buChar char="•"/>
              <a:defRPr/>
            </a:pPr>
            <a:r>
              <a:rPr lang="en-US" dirty="0">
                <a:latin typeface="Times New Roman" charset="0"/>
                <a:cs typeface="Times New Roman" charset="0"/>
              </a:rPr>
              <a:t>Transplant recipients</a:t>
            </a:r>
          </a:p>
          <a:p>
            <a:pPr marL="571500" lvl="1" indent="-114300" eaLnBrk="1" hangingPunct="1">
              <a:spcBef>
                <a:spcPct val="50000"/>
              </a:spcBef>
              <a:buSzPct val="80000"/>
              <a:buFontTx/>
              <a:buChar char="•"/>
              <a:defRPr/>
            </a:pPr>
            <a:r>
              <a:rPr lang="en-US" dirty="0">
                <a:latin typeface="Times New Roman" charset="0"/>
                <a:cs typeface="Times New Roman" charset="0"/>
              </a:rPr>
              <a:t>People taking certain medications</a:t>
            </a:r>
          </a:p>
          <a:p>
            <a:pPr marL="571500" lvl="1" indent="-114300" eaLnBrk="1" hangingPunct="1">
              <a:spcBef>
                <a:spcPct val="50000"/>
              </a:spcBef>
              <a:buSzPct val="80000"/>
              <a:buFontTx/>
              <a:buChar char="•"/>
              <a:defRPr/>
            </a:pPr>
            <a:endParaRPr lang="en-US" dirty="0">
              <a:latin typeface="Times New Roman" charset="0"/>
              <a:cs typeface="Times New Roman" charset="0"/>
            </a:endParaRPr>
          </a:p>
          <a:p>
            <a:pPr marL="114300" indent="-114300" eaLnBrk="1" hangingPunct="1">
              <a:spcBef>
                <a:spcPct val="50000"/>
              </a:spcBef>
              <a:buSzPct val="80000"/>
              <a:defRPr/>
            </a:pPr>
            <a:endParaRPr lang="en-US" dirty="0">
              <a:latin typeface="Times New Roman" charset="0"/>
              <a:cs typeface="Times New Roman" charset="0"/>
            </a:endParaRPr>
          </a:p>
        </p:txBody>
      </p:sp>
    </p:spTree>
    <p:extLst>
      <p:ext uri="{BB962C8B-B14F-4D97-AF65-F5344CB8AC3E}">
        <p14:creationId xmlns:p14="http://schemas.microsoft.com/office/powerpoint/2010/main" val="310077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F74875-4360-AE4A-AD62-455721A0AA44}" type="slidenum">
              <a:rPr lang="en-US" sz="1200" b="0" smtClean="0">
                <a:solidFill>
                  <a:schemeClr val="tx1"/>
                </a:solidFill>
              </a:rPr>
              <a:pPr eaLnBrk="1" hangingPunct="1">
                <a:defRPr/>
              </a:pPr>
              <a:t>23</a:t>
            </a:fld>
            <a:endParaRPr lang="en-US" sz="1200" b="0" dirty="0" smtClean="0">
              <a:solidFill>
                <a:schemeClr val="tx1"/>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Set up standard operating procedures that focus on these areas. The ServSafe program will show you how to design these procedures. </a:t>
            </a:r>
          </a:p>
        </p:txBody>
      </p:sp>
    </p:spTree>
    <p:extLst>
      <p:ext uri="{BB962C8B-B14F-4D97-AF65-F5344CB8AC3E}">
        <p14:creationId xmlns:p14="http://schemas.microsoft.com/office/powerpoint/2010/main" val="861355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7FBDF0-6F5A-C749-80EC-650A4A5B5AF8}"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Managers must set up standard operating procedures that focus on the measures listed on the slide. Then they must train their </a:t>
            </a:r>
            <a:r>
              <a:rPr lang="en-US" dirty="0" smtClean="0">
                <a:latin typeface="Times New Roman" charset="0"/>
                <a:cs typeface="+mn-cs"/>
              </a:rPr>
              <a:t>staff </a:t>
            </a:r>
            <a:r>
              <a:rPr lang="en-US" dirty="0">
                <a:latin typeface="Times New Roman" charset="0"/>
                <a:cs typeface="+mn-cs"/>
              </a:rPr>
              <a:t>on these procedures and monitor them to make sure the procedures are followed.</a:t>
            </a:r>
          </a:p>
        </p:txBody>
      </p:sp>
    </p:spTree>
    <p:extLst>
      <p:ext uri="{BB962C8B-B14F-4D97-AF65-F5344CB8AC3E}">
        <p14:creationId xmlns:p14="http://schemas.microsoft.com/office/powerpoint/2010/main" val="4086567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E9D3DF0-0258-2E44-87FB-D66B203585B3}"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endParaRPr lang="en-US" dirty="0">
              <a:latin typeface="Times New Roman" charset="0"/>
              <a:cs typeface="+mn-cs"/>
            </a:endParaRPr>
          </a:p>
          <a:p>
            <a:pPr eaLnBrk="1" hangingPunct="1">
              <a:buFontTx/>
              <a:buChar char="•"/>
              <a:defRPr/>
            </a:pPr>
            <a:r>
              <a:rPr lang="en-US" dirty="0">
                <a:latin typeface="Times New Roman" charset="0"/>
                <a:cs typeface="+mn-cs"/>
              </a:rPr>
              <a:t>The Food and Drug Administration (FDA) inspects all food except meat, poultry, and eggs. The agency also regulates food transported across state lines. In addition, the agency issues the </a:t>
            </a:r>
            <a:r>
              <a:rPr lang="en-US" i="1" dirty="0" smtClean="0">
                <a:latin typeface="Times New Roman" charset="0"/>
                <a:cs typeface="+mn-cs"/>
              </a:rPr>
              <a:t>FDA Food </a:t>
            </a:r>
            <a:r>
              <a:rPr lang="en-US" i="1" dirty="0">
                <a:latin typeface="Times New Roman" charset="0"/>
                <a:cs typeface="+mn-cs"/>
              </a:rPr>
              <a:t>Code</a:t>
            </a:r>
            <a:r>
              <a:rPr lang="en-US" dirty="0">
                <a:latin typeface="Times New Roman" charset="0"/>
                <a:cs typeface="+mn-cs"/>
              </a:rPr>
              <a:t>, which provides recommendations for food safety regulations</a:t>
            </a:r>
            <a:r>
              <a:rPr lang="en-US" dirty="0" smtClean="0">
                <a:latin typeface="Times New Roman" charset="0"/>
                <a:cs typeface="+mn-cs"/>
              </a:rPr>
              <a:t>. </a:t>
            </a:r>
            <a:endParaRPr lang="en-US" dirty="0">
              <a:latin typeface="Times New Roman" charset="0"/>
              <a:cs typeface="+mn-cs"/>
            </a:endParaRPr>
          </a:p>
          <a:p>
            <a:pPr eaLnBrk="1" hangingPunct="1">
              <a:buFontTx/>
              <a:buChar char="•"/>
              <a:defRPr/>
            </a:pPr>
            <a:r>
              <a:rPr lang="en-US" dirty="0">
                <a:latin typeface="Times New Roman" charset="0"/>
                <a:cs typeface="+mn-cs"/>
              </a:rPr>
              <a:t>The U.S. Department of Agriculture (USDA) regulates and inspects meat, poultry, and eggs. It also regulates food that crosses state boundaries or involves more than one state.</a:t>
            </a:r>
          </a:p>
          <a:p>
            <a:pPr eaLnBrk="1" hangingPunct="1">
              <a:buFontTx/>
              <a:buChar char="•"/>
              <a:defRPr/>
            </a:pPr>
            <a:r>
              <a:rPr lang="en-US" dirty="0">
                <a:latin typeface="Times New Roman" charset="0"/>
                <a:cs typeface="+mn-cs"/>
              </a:rPr>
              <a:t>Agencies such as the Centers for Disease Control and Prevention (CDC) and the U. S. Public Health Service (PHS) conduct research into the causes of </a:t>
            </a:r>
            <a:r>
              <a:rPr lang="en-US" dirty="0" smtClean="0">
                <a:latin typeface="Times New Roman" charset="0"/>
                <a:cs typeface="+mn-cs"/>
              </a:rPr>
              <a:t>foodborne-illness </a:t>
            </a:r>
            <a:r>
              <a:rPr lang="en-US" dirty="0">
                <a:latin typeface="Times New Roman" charset="0"/>
                <a:cs typeface="+mn-cs"/>
              </a:rPr>
              <a:t>outbreaks. </a:t>
            </a:r>
            <a:endParaRPr lang="en-US" b="1" dirty="0">
              <a:solidFill>
                <a:srgbClr val="FF3300"/>
              </a:solidFill>
              <a:latin typeface="Times New Roman" charset="0"/>
              <a:cs typeface="+mn-cs"/>
            </a:endParaRPr>
          </a:p>
          <a:p>
            <a:pPr eaLnBrk="1" hangingPunct="1">
              <a:buFontTx/>
              <a:buChar char="•"/>
              <a:defRPr/>
            </a:pPr>
            <a:r>
              <a:rPr lang="en-US" dirty="0">
                <a:latin typeface="Times New Roman" charset="0"/>
                <a:cs typeface="+mn-cs"/>
              </a:rPr>
              <a:t>State and local regulatory authorities write or adopt code that regulates retail and foodservice operations. </a:t>
            </a:r>
          </a:p>
        </p:txBody>
      </p:sp>
    </p:spTree>
    <p:extLst>
      <p:ext uri="{BB962C8B-B14F-4D97-AF65-F5344CB8AC3E}">
        <p14:creationId xmlns:p14="http://schemas.microsoft.com/office/powerpoint/2010/main" val="15999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F1F4FDD-7786-E249-BDDE-ACCF5E318278}" type="slidenum">
              <a:rPr lang="en-US" sz="1200" b="0" smtClean="0">
                <a:solidFill>
                  <a:schemeClr val="tx1"/>
                </a:solidFill>
              </a:rPr>
              <a:pPr eaLnBrk="1" hangingPunct="1">
                <a:defRPr/>
              </a:pPr>
              <a:t>26</a:t>
            </a:fld>
            <a:endParaRPr lang="en-US" sz="1200" b="0" dirty="0" smtClean="0">
              <a:solidFill>
                <a:schemeClr val="tx1"/>
              </a:solidFill>
            </a:endParaRPr>
          </a:p>
        </p:txBody>
      </p:sp>
    </p:spTree>
    <p:extLst>
      <p:ext uri="{BB962C8B-B14F-4D97-AF65-F5344CB8AC3E}">
        <p14:creationId xmlns:p14="http://schemas.microsoft.com/office/powerpoint/2010/main" val="2134855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A8FF18-BA79-634D-9775-EC4D253D3F89}" type="slidenum">
              <a:rPr lang="en-US" sz="1200" b="0" smtClean="0">
                <a:solidFill>
                  <a:schemeClr val="tx1"/>
                </a:solidFill>
              </a:rPr>
              <a:pPr eaLnBrk="1" hangingPunct="1">
                <a:defRPr/>
              </a:pPr>
              <a:t>27</a:t>
            </a:fld>
            <a:endParaRPr lang="en-US" sz="1200" b="0" dirty="0" smtClean="0">
              <a:solidFill>
                <a:schemeClr val="tx1"/>
              </a:solidFill>
            </a:endParaRPr>
          </a:p>
        </p:txBody>
      </p:sp>
      <p:sp>
        <p:nvSpPr>
          <p:cNvPr id="318467" name="Rectangle 2"/>
          <p:cNvSpPr>
            <a:spLocks noGrp="1" noRot="1" noChangeAspect="1" noChangeArrowheads="1" noTextEdit="1"/>
          </p:cNvSpPr>
          <p:nvPr>
            <p:ph type="sldImg"/>
          </p:nvPr>
        </p:nvSpPr>
        <p:spPr>
          <a:xfrm>
            <a:off x="1181100" y="698500"/>
            <a:ext cx="4648200" cy="3486150"/>
          </a:xfrm>
          <a:ln/>
        </p:spPr>
      </p:sp>
      <p:sp>
        <p:nvSpPr>
          <p:cNvPr id="8397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pPr>
            <a:r>
              <a:rPr lang="en-US" dirty="0">
                <a:latin typeface="Times New Roman" charset="0"/>
              </a:rPr>
              <a:t>Discuss the topic objectives with the class.</a:t>
            </a:r>
          </a:p>
          <a:p>
            <a:pPr marL="114300" indent="-114300" eaLnBrk="1" hangingPunct="1"/>
            <a:endParaRPr lang="en-US" dirty="0">
              <a:latin typeface="Times New Roman" charset="0"/>
            </a:endParaRPr>
          </a:p>
        </p:txBody>
      </p:sp>
    </p:spTree>
    <p:extLst>
      <p:ext uri="{BB962C8B-B14F-4D97-AF65-F5344CB8AC3E}">
        <p14:creationId xmlns:p14="http://schemas.microsoft.com/office/powerpoint/2010/main" val="1095145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160B8F2-5E34-184E-A935-1A4DBDAD3270}" type="slidenum">
              <a:rPr lang="en-US" sz="1200" b="0" smtClean="0">
                <a:solidFill>
                  <a:schemeClr val="tx1"/>
                </a:solidFill>
              </a:rPr>
              <a:pPr eaLnBrk="1" hangingPunct="1">
                <a:defRPr/>
              </a:pPr>
              <a:t>28</a:t>
            </a:fld>
            <a:endParaRPr lang="en-US" sz="1200" b="0" dirty="0" smtClean="0">
              <a:solidFill>
                <a:schemeClr val="tx1"/>
              </a:solidFill>
            </a:endParaRPr>
          </a:p>
        </p:txBody>
      </p:sp>
      <p:sp>
        <p:nvSpPr>
          <p:cNvPr id="319491" name="Rectangle 2"/>
          <p:cNvSpPr>
            <a:spLocks noGrp="1" noRot="1" noChangeAspect="1" noChangeArrowheads="1" noTextEdit="1"/>
          </p:cNvSpPr>
          <p:nvPr>
            <p:ph type="sldImg"/>
          </p:nvPr>
        </p:nvSpPr>
        <p:spPr>
          <a:xfrm>
            <a:off x="1181100" y="698500"/>
            <a:ext cx="4648200" cy="3486150"/>
          </a:xfrm>
          <a:ln/>
        </p:spPr>
      </p:sp>
      <p:sp>
        <p:nvSpPr>
          <p:cNvPr id="8601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Contamination comes from a variety of places.</a:t>
            </a:r>
          </a:p>
          <a:p>
            <a:pPr marL="114300" indent="-114300" eaLnBrk="1" hangingPunct="1">
              <a:buFontTx/>
              <a:buChar char="•"/>
            </a:pPr>
            <a:r>
              <a:rPr lang="en-US" dirty="0">
                <a:latin typeface="Times New Roman" charset="0"/>
              </a:rPr>
              <a:t>Contaminants can cause foodborne illness or result in physical injury.</a:t>
            </a:r>
          </a:p>
          <a:p>
            <a:pPr marL="114300" indent="-114300" eaLnBrk="1" hangingPunct="1">
              <a:buFontTx/>
              <a:buChar char="•"/>
            </a:pPr>
            <a:r>
              <a:rPr lang="en-US" dirty="0">
                <a:latin typeface="Times New Roman" charset="0"/>
              </a:rPr>
              <a:t>Contaminants are found in the animals we use for food, the air, water, </a:t>
            </a:r>
            <a:r>
              <a:rPr lang="en-US" dirty="0" smtClean="0">
                <a:latin typeface="Times New Roman" charset="0"/>
              </a:rPr>
              <a:t>dirt; </a:t>
            </a:r>
            <a:r>
              <a:rPr lang="en-US" dirty="0">
                <a:latin typeface="Times New Roman" charset="0"/>
              </a:rPr>
              <a:t>and </a:t>
            </a:r>
            <a:r>
              <a:rPr lang="en-US" dirty="0" smtClean="0">
                <a:latin typeface="Times New Roman" charset="0"/>
              </a:rPr>
              <a:t>they occur </a:t>
            </a:r>
            <a:r>
              <a:rPr lang="en-US" dirty="0">
                <a:latin typeface="Times New Roman" charset="0"/>
              </a:rPr>
              <a:t>naturally in food, such as bones in fish.</a:t>
            </a:r>
          </a:p>
          <a:p>
            <a:pPr marL="114300" indent="-114300" eaLnBrk="1" hangingPunct="1">
              <a:buFontTx/>
              <a:buChar char="•"/>
            </a:pPr>
            <a:r>
              <a:rPr lang="en-US" dirty="0">
                <a:latin typeface="Times New Roman" charset="0"/>
              </a:rPr>
              <a:t>Food can be contaminated on purpose.</a:t>
            </a:r>
          </a:p>
          <a:p>
            <a:pPr marL="114300" indent="-114300" eaLnBrk="1" hangingPunct="1">
              <a:buFontTx/>
              <a:buChar char="•"/>
            </a:pPr>
            <a:r>
              <a:rPr lang="en-US" dirty="0">
                <a:latin typeface="Times New Roman" charset="0"/>
              </a:rPr>
              <a:t>Most food is contaminated accidently. </a:t>
            </a:r>
          </a:p>
          <a:p>
            <a:pPr marL="114300" indent="-114300" eaLnBrk="1" hangingPunct="1">
              <a:buFontTx/>
              <a:buChar char="•"/>
            </a:pPr>
            <a:r>
              <a:rPr lang="en-US" dirty="0">
                <a:latin typeface="Times New Roman" charset="0"/>
              </a:rPr>
              <a:t>Examples of accidental contamination include: </a:t>
            </a:r>
            <a:r>
              <a:rPr lang="en-US" dirty="0" smtClean="0">
                <a:latin typeface="Times New Roman" charset="0"/>
              </a:rPr>
              <a:t>food handlers </a:t>
            </a:r>
            <a:r>
              <a:rPr lang="en-US" dirty="0">
                <a:latin typeface="Times New Roman" charset="0"/>
              </a:rPr>
              <a:t>who don</a:t>
            </a:r>
            <a:r>
              <a:rPr lang="ja-JP" altLang="en-US" dirty="0">
                <a:latin typeface="Times New Roman" charset="0"/>
              </a:rPr>
              <a:t>’</a:t>
            </a:r>
            <a:r>
              <a:rPr lang="en-US" altLang="ja-JP" dirty="0">
                <a:latin typeface="Times New Roman" charset="0"/>
              </a:rPr>
              <a:t>t wash their hands after using the restroom, and then contaminate food and surfaces with feces from their </a:t>
            </a:r>
            <a:r>
              <a:rPr lang="en-US" altLang="ja-JP" dirty="0" smtClean="0">
                <a:latin typeface="Times New Roman" charset="0"/>
              </a:rPr>
              <a:t>fingers; and food handlers </a:t>
            </a:r>
            <a:r>
              <a:rPr lang="en-US" altLang="ja-JP" dirty="0">
                <a:latin typeface="Times New Roman" charset="0"/>
              </a:rPr>
              <a:t>who pass contaminants through </a:t>
            </a:r>
            <a:r>
              <a:rPr lang="en-US" altLang="ja-JP" dirty="0" smtClean="0">
                <a:latin typeface="Times New Roman" charset="0"/>
              </a:rPr>
              <a:t>illness.</a:t>
            </a:r>
            <a:endParaRPr lang="en-US" dirty="0">
              <a:latin typeface="Times New Roman" charset="0"/>
            </a:endParaRPr>
          </a:p>
        </p:txBody>
      </p:sp>
    </p:spTree>
    <p:extLst>
      <p:ext uri="{BB962C8B-B14F-4D97-AF65-F5344CB8AC3E}">
        <p14:creationId xmlns:p14="http://schemas.microsoft.com/office/powerpoint/2010/main" val="1962424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72FBC-CBC6-4C43-BA7F-C97A70A09E63}" type="slidenum">
              <a:rPr lang="en-US" sz="1200" b="0" smtClean="0">
                <a:solidFill>
                  <a:schemeClr val="tx1"/>
                </a:solidFill>
              </a:rPr>
              <a:pPr eaLnBrk="1" hangingPunct="1">
                <a:defRPr/>
              </a:pPr>
              <a:t>29</a:t>
            </a:fld>
            <a:endParaRPr lang="en-US" sz="1200" b="0" dirty="0" smtClean="0">
              <a:solidFill>
                <a:schemeClr val="tx1"/>
              </a:solidFill>
            </a:endParaRPr>
          </a:p>
        </p:txBody>
      </p:sp>
      <p:sp>
        <p:nvSpPr>
          <p:cNvPr id="320515" name="Rectangle 2"/>
          <p:cNvSpPr>
            <a:spLocks noGrp="1" noRot="1" noChangeAspect="1" noChangeArrowheads="1" noTextEdit="1"/>
          </p:cNvSpPr>
          <p:nvPr>
            <p:ph type="sldImg"/>
          </p:nvPr>
        </p:nvSpPr>
        <p:spPr>
          <a:xfrm>
            <a:off x="1181100" y="698500"/>
            <a:ext cx="4648200" cy="3486150"/>
          </a:xfrm>
          <a:ln/>
        </p:spPr>
      </p:sp>
      <p:sp>
        <p:nvSpPr>
          <p:cNvPr id="8806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Food handlers who don</a:t>
            </a:r>
            <a:r>
              <a:rPr lang="ja-JP" altLang="en-US">
                <a:latin typeface="Times New Roman" charset="0"/>
              </a:rPr>
              <a:t>’</a:t>
            </a:r>
            <a:r>
              <a:rPr lang="en-US" altLang="ja-JP" dirty="0">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dirty="0">
              <a:latin typeface="Times New Roman" charset="0"/>
            </a:endParaRPr>
          </a:p>
        </p:txBody>
      </p:sp>
    </p:spTree>
    <p:extLst>
      <p:ext uri="{BB962C8B-B14F-4D97-AF65-F5344CB8AC3E}">
        <p14:creationId xmlns:p14="http://schemas.microsoft.com/office/powerpoint/2010/main" val="99763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AC8A17-ED1F-B24A-8892-65A566A862DF}"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293891" name="Rectangle 2"/>
          <p:cNvSpPr>
            <a:spLocks noGrp="1" noRot="1" noChangeAspect="1" noChangeArrowheads="1" noTextEdit="1"/>
          </p:cNvSpPr>
          <p:nvPr>
            <p:ph type="sldImg"/>
          </p:nvPr>
        </p:nvSpPr>
        <p:spPr>
          <a:xfrm>
            <a:off x="1181100" y="698500"/>
            <a:ext cx="4648200" cy="3486150"/>
          </a:xfrm>
          <a:ln/>
        </p:spPr>
      </p:sp>
      <p:sp>
        <p:nvSpPr>
          <p:cNvPr id="293892"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4300" indent="-114300" eaLnBrk="1" hangingPunct="1">
              <a:spcBef>
                <a:spcPct val="50000"/>
              </a:spcBef>
              <a:defRPr/>
            </a:pPr>
            <a:endParaRPr lang="en-US" dirty="0">
              <a:latin typeface="Times New Roman" charset="0"/>
              <a:cs typeface="Times New Roman" charset="0"/>
            </a:endParaRPr>
          </a:p>
        </p:txBody>
      </p:sp>
    </p:spTree>
    <p:extLst>
      <p:ext uri="{BB962C8B-B14F-4D97-AF65-F5344CB8AC3E}">
        <p14:creationId xmlns:p14="http://schemas.microsoft.com/office/powerpoint/2010/main" val="363168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F3CBC5F-533B-3D4E-B4E9-E47CBD0E3238}" type="slidenum">
              <a:rPr lang="en-US" sz="1200" b="0" smtClean="0">
                <a:solidFill>
                  <a:schemeClr val="tx1"/>
                </a:solidFill>
              </a:rPr>
              <a:pPr eaLnBrk="1" hangingPunct="1">
                <a:defRPr/>
              </a:pPr>
              <a:t>30</a:t>
            </a:fld>
            <a:endParaRPr lang="en-US" sz="1200" b="0" dirty="0" smtClean="0">
              <a:solidFill>
                <a:schemeClr val="tx1"/>
              </a:solidFill>
            </a:endParaRPr>
          </a:p>
        </p:txBody>
      </p:sp>
      <p:sp>
        <p:nvSpPr>
          <p:cNvPr id="321539" name="Rectangle 2"/>
          <p:cNvSpPr>
            <a:spLocks noGrp="1" noRot="1" noChangeAspect="1" noChangeArrowheads="1" noTextEdit="1"/>
          </p:cNvSpPr>
          <p:nvPr>
            <p:ph type="sldImg"/>
          </p:nvPr>
        </p:nvSpPr>
        <p:spPr>
          <a:xfrm>
            <a:off x="1181100" y="698500"/>
            <a:ext cx="4648200" cy="3486150"/>
          </a:xfrm>
          <a:ln/>
        </p:spPr>
      </p:sp>
      <p:sp>
        <p:nvSpPr>
          <p:cNvPr id="49156" name="Rectangle 3"/>
          <p:cNvSpPr>
            <a:spLocks noGrp="1" noChangeArrowheads="1"/>
          </p:cNvSpPr>
          <p:nvPr>
            <p:ph type="body" idx="1"/>
          </p:nvPr>
        </p:nvSpPr>
        <p:spPr>
          <a:xfrm>
            <a:off x="876300" y="4465638"/>
            <a:ext cx="5391150" cy="41830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Biological contamination occurs when harmful microorganisms, referred to as pathogens, contaminate food.</a:t>
            </a:r>
          </a:p>
        </p:txBody>
      </p:sp>
    </p:spTree>
    <p:extLst>
      <p:ext uri="{BB962C8B-B14F-4D97-AF65-F5344CB8AC3E}">
        <p14:creationId xmlns:p14="http://schemas.microsoft.com/office/powerpoint/2010/main" val="1028858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4D708D-8109-0E4D-9770-6B601F4F366B}" type="slidenum">
              <a:rPr lang="en-US" sz="1200" b="0" smtClean="0">
                <a:solidFill>
                  <a:schemeClr val="tx1"/>
                </a:solidFill>
              </a:rPr>
              <a:pPr eaLnBrk="1" hangingPunct="1">
                <a:defRPr/>
              </a:pPr>
              <a:t>31</a:t>
            </a:fld>
            <a:endParaRPr lang="en-US" sz="1200" b="0" dirty="0" smtClean="0">
              <a:solidFill>
                <a:schemeClr val="tx1"/>
              </a:solidFill>
            </a:endParaRPr>
          </a:p>
        </p:txBody>
      </p:sp>
      <p:sp>
        <p:nvSpPr>
          <p:cNvPr id="322563" name="Rectangle 2"/>
          <p:cNvSpPr>
            <a:spLocks noGrp="1" noRot="1" noChangeAspect="1" noChangeArrowheads="1" noTextEdit="1"/>
          </p:cNvSpPr>
          <p:nvPr>
            <p:ph type="sldImg"/>
          </p:nvPr>
        </p:nvSpPr>
        <p:spPr>
          <a:xfrm>
            <a:off x="1181100" y="698500"/>
            <a:ext cx="4648200" cy="3486150"/>
          </a:xfrm>
          <a:ln/>
        </p:spPr>
      </p:sp>
      <p:sp>
        <p:nvSpPr>
          <p:cNvPr id="92163"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Each type of pathogen will be discussed in more detail throughout the presentation.</a:t>
            </a:r>
          </a:p>
        </p:txBody>
      </p:sp>
    </p:spTree>
    <p:extLst>
      <p:ext uri="{BB962C8B-B14F-4D97-AF65-F5344CB8AC3E}">
        <p14:creationId xmlns:p14="http://schemas.microsoft.com/office/powerpoint/2010/main" val="1673987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78CC097-7AD7-6947-9A60-E0E0DE2B92F1}" type="slidenum">
              <a:rPr lang="en-US" sz="1200" b="0" smtClean="0">
                <a:solidFill>
                  <a:schemeClr val="tx1"/>
                </a:solidFill>
              </a:rPr>
              <a:pPr eaLnBrk="1" hangingPunct="1">
                <a:defRPr/>
              </a:pPr>
              <a:t>32</a:t>
            </a:fld>
            <a:endParaRPr lang="en-US" sz="1200" b="0" dirty="0" smtClean="0">
              <a:solidFill>
                <a:schemeClr val="tx1"/>
              </a:solidFill>
            </a:endParaRPr>
          </a:p>
        </p:txBody>
      </p:sp>
      <p:sp>
        <p:nvSpPr>
          <p:cNvPr id="323587" name="Rectangle 2"/>
          <p:cNvSpPr>
            <a:spLocks noGrp="1" noRot="1" noChangeAspect="1" noChangeArrowheads="1" noTextEdit="1"/>
          </p:cNvSpPr>
          <p:nvPr>
            <p:ph type="sldImg"/>
          </p:nvPr>
        </p:nvSpPr>
        <p:spPr>
          <a:xfrm>
            <a:off x="1181100" y="698500"/>
            <a:ext cx="4648200" cy="3486150"/>
          </a:xfrm>
          <a:ln/>
        </p:spPr>
      </p:sp>
      <p:sp>
        <p:nvSpPr>
          <p:cNvPr id="94211"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The symptoms of a foodborne illness </a:t>
            </a:r>
            <a:r>
              <a:rPr lang="en-US" dirty="0" smtClean="0">
                <a:latin typeface="Times New Roman" charset="0"/>
              </a:rPr>
              <a:t>vary </a:t>
            </a:r>
            <a:r>
              <a:rPr lang="en-US" dirty="0">
                <a:latin typeface="Times New Roman" charset="0"/>
              </a:rPr>
              <a:t>depending on which illness a person has. But most victims of foodborne illness share some common symptoms.</a:t>
            </a:r>
          </a:p>
          <a:p>
            <a:pPr marL="114300" indent="-114300" eaLnBrk="1" hangingPunct="1">
              <a:buFontTx/>
              <a:buChar char="•"/>
            </a:pPr>
            <a:r>
              <a:rPr lang="en-US" dirty="0">
                <a:latin typeface="Times New Roman" charset="0"/>
              </a:rPr>
              <a:t>Not every person who is sick from a foodborne illness will have all of these symptoms. Nor are the symptoms of a foodborne illness limited to this list.</a:t>
            </a:r>
          </a:p>
          <a:p>
            <a:pPr marL="114300" indent="-114300" eaLnBrk="1" hangingPunct="1">
              <a:buFontTx/>
              <a:buChar char="•"/>
            </a:pPr>
            <a:r>
              <a:rPr lang="en-US" dirty="0">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extLst>
      <p:ext uri="{BB962C8B-B14F-4D97-AF65-F5344CB8AC3E}">
        <p14:creationId xmlns:p14="http://schemas.microsoft.com/office/powerpoint/2010/main" val="438441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mn-ea"/>
                <a:cs typeface="+mn-cs"/>
              </a:rPr>
              <a:t>Instructor </a:t>
            </a:r>
            <a:r>
              <a:rPr lang="en-US" b="1" dirty="0" smtClean="0">
                <a:latin typeface="+mn-lt"/>
                <a:ea typeface="+mn-ea"/>
                <a:cs typeface="+mn-cs"/>
              </a:rPr>
              <a:t>Notes</a:t>
            </a:r>
          </a:p>
          <a:p>
            <a:pPr marL="114300" indent="-114300" eaLnBrk="1" hangingPunct="1">
              <a:buFontTx/>
              <a:buChar char="•"/>
            </a:pPr>
            <a:r>
              <a:rPr lang="en-US" dirty="0" smtClean="0">
                <a:latin typeface="+mn-lt"/>
                <a:ea typeface="+mn-ea"/>
                <a:cs typeface="+mn-cs"/>
              </a:rPr>
              <a:t>According </a:t>
            </a:r>
            <a:r>
              <a:rPr lang="en-US" dirty="0">
                <a:latin typeface="+mn-lt"/>
                <a:ea typeface="+mn-ea"/>
                <a:cs typeface="+mn-cs"/>
              </a:rPr>
              <a:t>to the Food and Drug Administration (FDA), there are over 40 different kinds of bacteria, viruses, parasites, and molds that can occur in food and cause a foodborne illness. Of these, six have been singled out by the FDA. These have been dubbed the “Big Six” because they are highly contagious and can cause severe illness. They include</a:t>
            </a:r>
            <a:r>
              <a:rPr lang="en-US" dirty="0" smtClean="0">
                <a:latin typeface="+mn-lt"/>
                <a:ea typeface="+mn-ea"/>
                <a:cs typeface="+mn-cs"/>
              </a:rPr>
              <a:t>:</a:t>
            </a:r>
          </a:p>
          <a:p>
            <a:pPr marL="571500" lvl="1" indent="-114300" eaLnBrk="1" hangingPunct="1">
              <a:buFontTx/>
              <a:buChar char="•"/>
            </a:pPr>
            <a:r>
              <a:rPr lang="en-US" i="1" dirty="0" err="1" smtClean="0">
                <a:latin typeface="+mn-lt"/>
                <a:ea typeface="+mn-ea"/>
                <a:cs typeface="+mn-cs"/>
              </a:rPr>
              <a:t>Shigella</a:t>
            </a:r>
            <a:r>
              <a:rPr lang="en-US" dirty="0" smtClean="0">
                <a:latin typeface="+mn-lt"/>
                <a:ea typeface="+mn-ea"/>
                <a:cs typeface="+mn-cs"/>
              </a:rPr>
              <a:t> </a:t>
            </a:r>
            <a:r>
              <a:rPr lang="en-US" dirty="0">
                <a:latin typeface="+mn-lt"/>
                <a:ea typeface="+mn-ea"/>
                <a:cs typeface="+mn-cs"/>
              </a:rPr>
              <a:t>spp. </a:t>
            </a:r>
            <a:endParaRPr lang="en-US" dirty="0" smtClean="0">
              <a:latin typeface="+mn-lt"/>
              <a:ea typeface="+mn-ea"/>
              <a:cs typeface="+mn-cs"/>
            </a:endParaRPr>
          </a:p>
          <a:p>
            <a:pPr marL="571500" lvl="1" indent="-114300" eaLnBrk="1" hangingPunct="1">
              <a:buFontTx/>
              <a:buChar char="•"/>
            </a:pPr>
            <a:r>
              <a:rPr lang="en-US" i="1" dirty="0" smtClean="0">
                <a:latin typeface="+mn-lt"/>
                <a:ea typeface="+mn-ea"/>
                <a:cs typeface="+mn-cs"/>
              </a:rPr>
              <a:t>Salmonella</a:t>
            </a:r>
            <a:r>
              <a:rPr lang="en-US" dirty="0" smtClean="0">
                <a:latin typeface="+mn-lt"/>
                <a:ea typeface="+mn-ea"/>
                <a:cs typeface="+mn-cs"/>
              </a:rPr>
              <a:t> </a:t>
            </a:r>
            <a:r>
              <a:rPr lang="en-US" dirty="0" err="1" smtClean="0">
                <a:latin typeface="+mn-lt"/>
                <a:ea typeface="+mn-ea"/>
                <a:cs typeface="+mn-cs"/>
              </a:rPr>
              <a:t>Typhi</a:t>
            </a:r>
            <a:endParaRPr lang="en-US" dirty="0" smtClean="0">
              <a:latin typeface="+mn-lt"/>
              <a:ea typeface="+mn-ea"/>
              <a:cs typeface="+mn-cs"/>
            </a:endParaRPr>
          </a:p>
          <a:p>
            <a:pPr marL="571500" lvl="1" indent="-114300" eaLnBrk="1" hangingPunct="1">
              <a:buFontTx/>
              <a:buChar char="•"/>
            </a:pPr>
            <a:r>
              <a:rPr lang="en-US" dirty="0" err="1" smtClean="0">
                <a:latin typeface="+mn-lt"/>
                <a:ea typeface="+mn-ea"/>
                <a:cs typeface="+mn-cs"/>
              </a:rPr>
              <a:t>Nontyphoidal</a:t>
            </a:r>
            <a:r>
              <a:rPr lang="en-US" dirty="0" smtClean="0">
                <a:latin typeface="+mn-lt"/>
                <a:ea typeface="+mn-ea"/>
                <a:cs typeface="+mn-cs"/>
              </a:rPr>
              <a:t> </a:t>
            </a:r>
            <a:r>
              <a:rPr lang="en-US" i="1" dirty="0">
                <a:latin typeface="+mn-lt"/>
                <a:ea typeface="+mn-ea"/>
                <a:cs typeface="+mn-cs"/>
              </a:rPr>
              <a:t>Salmonella</a:t>
            </a:r>
            <a:r>
              <a:rPr lang="en-US" dirty="0">
                <a:latin typeface="+mn-lt"/>
                <a:ea typeface="+mn-ea"/>
                <a:cs typeface="+mn-cs"/>
              </a:rPr>
              <a:t> (NTS</a:t>
            </a:r>
            <a:r>
              <a:rPr lang="en-US" dirty="0" smtClean="0">
                <a:latin typeface="+mn-lt"/>
                <a:ea typeface="+mn-ea"/>
                <a:cs typeface="+mn-cs"/>
              </a:rPr>
              <a:t>)</a:t>
            </a:r>
          </a:p>
          <a:p>
            <a:pPr marL="571500" lvl="1" indent="-114300" eaLnBrk="1" hangingPunct="1">
              <a:buFontTx/>
              <a:buChar char="•"/>
            </a:pPr>
            <a:r>
              <a:rPr lang="en-US" dirty="0" smtClean="0">
                <a:latin typeface="+mn-lt"/>
                <a:ea typeface="+mn-ea"/>
                <a:cs typeface="+mn-cs"/>
              </a:rPr>
              <a:t>Shiga </a:t>
            </a:r>
            <a:r>
              <a:rPr lang="en-US" dirty="0">
                <a:latin typeface="+mn-lt"/>
                <a:ea typeface="+mn-ea"/>
                <a:cs typeface="+mn-cs"/>
              </a:rPr>
              <a:t>toxin-producing </a:t>
            </a:r>
            <a:r>
              <a:rPr lang="en-US" i="1" dirty="0">
                <a:latin typeface="+mn-lt"/>
                <a:ea typeface="+mn-ea"/>
                <a:cs typeface="+mn-cs"/>
              </a:rPr>
              <a:t>Escherichia coli </a:t>
            </a:r>
            <a:r>
              <a:rPr lang="en-US" dirty="0">
                <a:latin typeface="+mn-lt"/>
                <a:ea typeface="+mn-ea"/>
                <a:cs typeface="+mn-cs"/>
              </a:rPr>
              <a:t>(STEC), also known as </a:t>
            </a:r>
            <a:r>
              <a:rPr lang="en-US" i="1" dirty="0">
                <a:latin typeface="+mn-lt"/>
                <a:ea typeface="+mn-ea"/>
                <a:cs typeface="+mn-cs"/>
              </a:rPr>
              <a:t>E. coli</a:t>
            </a:r>
            <a:r>
              <a:rPr lang="en-US" dirty="0">
                <a:latin typeface="+mn-lt"/>
                <a:ea typeface="+mn-ea"/>
                <a:cs typeface="+mn-cs"/>
              </a:rPr>
              <a:t> </a:t>
            </a:r>
            <a:endParaRPr lang="en-US" dirty="0" smtClean="0">
              <a:latin typeface="+mn-lt"/>
              <a:ea typeface="+mn-ea"/>
              <a:cs typeface="+mn-cs"/>
            </a:endParaRPr>
          </a:p>
          <a:p>
            <a:pPr marL="571500" lvl="1" indent="-114300" eaLnBrk="1" hangingPunct="1">
              <a:buFontTx/>
              <a:buChar char="•"/>
            </a:pPr>
            <a:r>
              <a:rPr lang="en-US" dirty="0" smtClean="0">
                <a:latin typeface="+mn-lt"/>
                <a:ea typeface="+mn-ea"/>
                <a:cs typeface="+mn-cs"/>
              </a:rPr>
              <a:t>Hepatitis A</a:t>
            </a:r>
          </a:p>
          <a:p>
            <a:pPr marL="571500" lvl="1" indent="-114300" eaLnBrk="1" hangingPunct="1">
              <a:buFontTx/>
              <a:buChar char="•"/>
            </a:pPr>
            <a:r>
              <a:rPr lang="en-US" dirty="0" smtClean="0">
                <a:latin typeface="+mn-lt"/>
                <a:ea typeface="+mn-ea"/>
                <a:cs typeface="+mn-cs"/>
              </a:rPr>
              <a:t>Norovirus</a:t>
            </a:r>
          </a:p>
          <a:p>
            <a:pPr marL="114300" indent="-114300" eaLnBrk="1" hangingPunct="1">
              <a:buFontTx/>
              <a:buChar char="•"/>
            </a:pPr>
            <a:r>
              <a:rPr lang="en-US" dirty="0" smtClean="0">
                <a:latin typeface="+mn-lt"/>
                <a:ea typeface="+mn-ea"/>
                <a:cs typeface="+mn-cs"/>
              </a:rPr>
              <a:t>These </a:t>
            </a:r>
            <a:r>
              <a:rPr lang="en-US" dirty="0">
                <a:latin typeface="+mn-lt"/>
                <a:ea typeface="+mn-ea"/>
                <a:cs typeface="+mn-cs"/>
              </a:rPr>
              <a:t>pathogens are often found in very high numbers in an </a:t>
            </a:r>
            <a:r>
              <a:rPr lang="en-US" dirty="0" smtClean="0">
                <a:latin typeface="+mn-lt"/>
                <a:ea typeface="+mn-ea"/>
                <a:cs typeface="+mn-cs"/>
              </a:rPr>
              <a:t>infected</a:t>
            </a:r>
            <a:r>
              <a:rPr lang="en-US" baseline="0" dirty="0" smtClean="0">
                <a:latin typeface="+mn-lt"/>
                <a:ea typeface="+mn-ea"/>
                <a:cs typeface="+mn-cs"/>
              </a:rPr>
              <a:t> </a:t>
            </a:r>
            <a:r>
              <a:rPr lang="en-US" dirty="0" smtClean="0">
                <a:latin typeface="+mn-lt"/>
                <a:ea typeface="+mn-ea"/>
                <a:cs typeface="+mn-cs"/>
              </a:rPr>
              <a:t>person’s </a:t>
            </a:r>
            <a:r>
              <a:rPr lang="en-US" dirty="0">
                <a:latin typeface="+mn-lt"/>
                <a:ea typeface="+mn-ea"/>
                <a:cs typeface="+mn-cs"/>
              </a:rPr>
              <a:t>feces and can be transferred to food easily. A person does not have</a:t>
            </a:r>
          </a:p>
          <a:p>
            <a:r>
              <a:rPr lang="en-US" baseline="0" dirty="0" smtClean="0">
                <a:latin typeface="+mn-lt"/>
                <a:ea typeface="+mn-ea"/>
                <a:cs typeface="+mn-cs"/>
              </a:rPr>
              <a:t>  </a:t>
            </a:r>
            <a:r>
              <a:rPr lang="en-US" dirty="0" smtClean="0">
                <a:latin typeface="+mn-lt"/>
                <a:ea typeface="+mn-ea"/>
                <a:cs typeface="+mn-cs"/>
              </a:rPr>
              <a:t>to </a:t>
            </a:r>
            <a:r>
              <a:rPr lang="en-US" dirty="0">
                <a:latin typeface="+mn-lt"/>
                <a:ea typeface="+mn-ea"/>
                <a:cs typeface="+mn-cs"/>
              </a:rPr>
              <a:t>eat much of the pathogen in order to get sick, and that illness is </a:t>
            </a:r>
            <a:r>
              <a:rPr lang="en-US" dirty="0" smtClean="0">
                <a:latin typeface="+mn-lt"/>
                <a:ea typeface="+mn-ea"/>
                <a:cs typeface="+mn-cs"/>
              </a:rPr>
              <a:t>often</a:t>
            </a:r>
            <a:r>
              <a:rPr lang="en-US" baseline="0" dirty="0" smtClean="0">
                <a:latin typeface="+mn-lt"/>
                <a:ea typeface="+mn-ea"/>
                <a:cs typeface="+mn-cs"/>
              </a:rPr>
              <a:t> </a:t>
            </a:r>
            <a:r>
              <a:rPr lang="en-US" dirty="0" smtClean="0">
                <a:latin typeface="+mn-lt"/>
                <a:ea typeface="+mn-ea"/>
                <a:cs typeface="+mn-cs"/>
              </a:rPr>
              <a:t>severe</a:t>
            </a:r>
            <a:r>
              <a:rPr lang="en-US" dirty="0">
                <a:latin typeface="+mn-lt"/>
                <a:ea typeface="+mn-ea"/>
                <a:cs typeface="+mn-cs"/>
              </a:rPr>
              <a:t>. For this reason, food handlers diagnosed with illnesses from these</a:t>
            </a:r>
          </a:p>
          <a:p>
            <a:r>
              <a:rPr lang="en-US" baseline="0" dirty="0" smtClean="0">
                <a:latin typeface="+mn-lt"/>
                <a:ea typeface="+mn-ea"/>
                <a:cs typeface="+mn-cs"/>
              </a:rPr>
              <a:t>  </a:t>
            </a:r>
            <a:r>
              <a:rPr lang="en-US" dirty="0" smtClean="0">
                <a:latin typeface="+mn-lt"/>
                <a:ea typeface="+mn-ea"/>
                <a:cs typeface="+mn-cs"/>
              </a:rPr>
              <a:t>pathogens </a:t>
            </a:r>
            <a:r>
              <a:rPr lang="en-US" dirty="0">
                <a:latin typeface="+mn-lt"/>
                <a:ea typeface="+mn-ea"/>
                <a:cs typeface="+mn-cs"/>
              </a:rPr>
              <a:t>cannot work in a foodservice operation while they are sick.</a:t>
            </a:r>
          </a:p>
          <a:p>
            <a:endParaRPr lang="en-US" dirty="0"/>
          </a:p>
        </p:txBody>
      </p:sp>
      <p:sp>
        <p:nvSpPr>
          <p:cNvPr id="4" name="Slide Number Placeholder 3"/>
          <p:cNvSpPr>
            <a:spLocks noGrp="1"/>
          </p:cNvSpPr>
          <p:nvPr>
            <p:ph type="sldNum" sz="quarter" idx="10"/>
          </p:nvPr>
        </p:nvSpPr>
        <p:spPr/>
        <p:txBody>
          <a:bodyPr/>
          <a:lstStyle/>
          <a:p>
            <a:fld id="{3D494EC2-D9B4-4583-8DA9-E77DF161A85C}" type="slidenum">
              <a:rPr lang="en-US" smtClean="0"/>
              <a:t>33</a:t>
            </a:fld>
            <a:endParaRPr lang="en-US" dirty="0"/>
          </a:p>
        </p:txBody>
      </p:sp>
    </p:spTree>
    <p:extLst>
      <p:ext uri="{BB962C8B-B14F-4D97-AF65-F5344CB8AC3E}">
        <p14:creationId xmlns:p14="http://schemas.microsoft.com/office/powerpoint/2010/main" val="1530386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5D818E-6643-3344-8B93-6F2BAFFD2476}" type="slidenum">
              <a:rPr lang="en-US" sz="1200" b="0" smtClean="0">
                <a:solidFill>
                  <a:schemeClr val="tx1"/>
                </a:solidFill>
              </a:rPr>
              <a:pPr eaLnBrk="1" hangingPunct="1">
                <a:defRPr/>
              </a:pPr>
              <a:t>34</a:t>
            </a:fld>
            <a:endParaRPr lang="en-US" sz="1200" b="0" dirty="0" smtClean="0">
              <a:solidFill>
                <a:schemeClr val="tx1"/>
              </a:solidFill>
            </a:endParaRPr>
          </a:p>
        </p:txBody>
      </p:sp>
      <p:sp>
        <p:nvSpPr>
          <p:cNvPr id="324611" name="Rectangle 2"/>
          <p:cNvSpPr>
            <a:spLocks noGrp="1" noRot="1" noChangeAspect="1" noChangeArrowheads="1" noTextEdit="1"/>
          </p:cNvSpPr>
          <p:nvPr>
            <p:ph type="sldImg"/>
          </p:nvPr>
        </p:nvSpPr>
        <p:spPr>
          <a:xfrm>
            <a:off x="1181100" y="698500"/>
            <a:ext cx="4648200" cy="3486150"/>
          </a:xfrm>
          <a:ln/>
        </p:spPr>
      </p:sp>
      <p:sp>
        <p:nvSpPr>
          <p:cNvPr id="324612"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Bacteria live in our bodies. Some types of bacteria keep us healthy, while others cause illness.</a:t>
            </a:r>
          </a:p>
          <a:p>
            <a:pPr marL="114300" indent="-114300" eaLnBrk="1" hangingPunct="1">
              <a:buFontTx/>
              <a:buChar char="•"/>
              <a:defRPr/>
            </a:pPr>
            <a:r>
              <a:rPr lang="en-US" dirty="0">
                <a:latin typeface="Times New Roman" charset="0"/>
                <a:cs typeface="+mn-cs"/>
              </a:rPr>
              <a:t>The most important way to prevent bacteria from causing foodborne illness is to control time and temperature.</a:t>
            </a:r>
          </a:p>
          <a:p>
            <a:pPr marL="114300" indent="-114300" eaLnBrk="1" hangingPunct="1">
              <a:buFontTx/>
              <a:buChar char="•"/>
              <a:defRPr/>
            </a:pPr>
            <a:endParaRPr lang="en-US" dirty="0">
              <a:latin typeface="Times New Roman" charset="0"/>
              <a:cs typeface="+mn-cs"/>
            </a:endParaRPr>
          </a:p>
        </p:txBody>
      </p:sp>
    </p:spTree>
    <p:extLst>
      <p:ext uri="{BB962C8B-B14F-4D97-AF65-F5344CB8AC3E}">
        <p14:creationId xmlns:p14="http://schemas.microsoft.com/office/powerpoint/2010/main" val="4144529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2FA0AD0-3503-CA48-B617-2F4D0685461C}" type="slidenum">
              <a:rPr lang="en-US" sz="1200" b="0" smtClean="0">
                <a:solidFill>
                  <a:schemeClr val="tx1"/>
                </a:solidFill>
              </a:rPr>
              <a:pPr eaLnBrk="1" hangingPunct="1">
                <a:defRPr/>
              </a:pPr>
              <a:t>35</a:t>
            </a:fld>
            <a:endParaRPr lang="en-US" sz="1200" b="0" dirty="0" smtClean="0">
              <a:solidFill>
                <a:schemeClr val="tx1"/>
              </a:solidFill>
            </a:endParaRPr>
          </a:p>
        </p:txBody>
      </p:sp>
      <p:sp>
        <p:nvSpPr>
          <p:cNvPr id="325635" name="Rectangle 2"/>
          <p:cNvSpPr>
            <a:spLocks noGrp="1" noRot="1" noChangeAspect="1" noChangeArrowheads="1" noTextEdit="1"/>
          </p:cNvSpPr>
          <p:nvPr>
            <p:ph type="sldImg"/>
          </p:nvPr>
        </p:nvSpPr>
        <p:spPr>
          <a:xfrm>
            <a:off x="1181100" y="698500"/>
            <a:ext cx="4648200" cy="3486150"/>
          </a:xfrm>
          <a:ln/>
        </p:spPr>
      </p:sp>
      <p:sp>
        <p:nvSpPr>
          <p:cNvPr id="305156" name="Rectangle 3"/>
          <p:cNvSpPr>
            <a:spLocks noGrp="1" noChangeArrowheads="1"/>
          </p:cNvSpPr>
          <p:nvPr>
            <p:ph type="body" idx="1"/>
          </p:nvPr>
        </p:nvSpPr>
        <p:spPr>
          <a:xfrm>
            <a:off x="876300" y="4465638"/>
            <a:ext cx="5294313" cy="4183062"/>
          </a:xfrm>
        </p:spPr>
        <p:txBody>
          <a:bodyPr lIns="92830" tIns="46415" rIns="92830" bIns="46415"/>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Bacteria need six conditions to grow. You can remember these conditions by thinking of the words FAT TOM.</a:t>
            </a:r>
          </a:p>
          <a:p>
            <a:pPr marL="0" indent="0" eaLnBrk="1" hangingPunct="1">
              <a:defRPr/>
            </a:pPr>
            <a:endParaRPr lang="en-US" dirty="0" smtClean="0">
              <a:ea typeface="+mn-ea"/>
              <a:cs typeface="+mn-cs"/>
            </a:endParaRPr>
          </a:p>
        </p:txBody>
      </p:sp>
    </p:spTree>
    <p:extLst>
      <p:ext uri="{BB962C8B-B14F-4D97-AF65-F5344CB8AC3E}">
        <p14:creationId xmlns:p14="http://schemas.microsoft.com/office/powerpoint/2010/main" val="2260949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0E7D603-5986-3B4A-A3DA-51BE03542DA1}" type="slidenum">
              <a:rPr lang="en-US" sz="1200" b="0" smtClean="0">
                <a:solidFill>
                  <a:schemeClr val="tx1"/>
                </a:solidFill>
              </a:rPr>
              <a:pPr eaLnBrk="1" hangingPunct="1">
                <a:defRPr/>
              </a:pPr>
              <a:t>36</a:t>
            </a:fld>
            <a:endParaRPr lang="en-US" sz="1200" b="0" dirty="0" smtClean="0">
              <a:solidFill>
                <a:schemeClr val="tx1"/>
              </a:solidFill>
            </a:endParaRPr>
          </a:p>
        </p:txBody>
      </p:sp>
      <p:sp>
        <p:nvSpPr>
          <p:cNvPr id="326659" name="Rectangle 2"/>
          <p:cNvSpPr>
            <a:spLocks noGrp="1" noRot="1" noChangeAspect="1" noChangeArrowheads="1" noTextEdit="1"/>
          </p:cNvSpPr>
          <p:nvPr>
            <p:ph type="sldImg"/>
          </p:nvPr>
        </p:nvSpPr>
        <p:spPr>
          <a:xfrm>
            <a:off x="1181100" y="698500"/>
            <a:ext cx="4648200" cy="3486150"/>
          </a:xfrm>
          <a:ln/>
        </p:spPr>
      </p:sp>
    </p:spTree>
    <p:extLst>
      <p:ext uri="{BB962C8B-B14F-4D97-AF65-F5344CB8AC3E}">
        <p14:creationId xmlns:p14="http://schemas.microsoft.com/office/powerpoint/2010/main" val="4173722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1C7C6AA-4CFB-7645-BA39-823539747BC9}" type="slidenum">
              <a:rPr lang="en-US" sz="1200" b="0" smtClean="0">
                <a:solidFill>
                  <a:schemeClr val="tx1"/>
                </a:solidFill>
              </a:rPr>
              <a:pPr eaLnBrk="1" hangingPunct="1">
                <a:defRPr/>
              </a:pPr>
              <a:t>37</a:t>
            </a:fld>
            <a:endParaRPr lang="en-US" sz="1200" b="0" dirty="0" smtClean="0">
              <a:solidFill>
                <a:schemeClr val="tx1"/>
              </a:solidFill>
            </a:endParaRPr>
          </a:p>
        </p:txBody>
      </p:sp>
      <p:sp>
        <p:nvSpPr>
          <p:cNvPr id="327683" name="Rectangle 2"/>
          <p:cNvSpPr>
            <a:spLocks noGrp="1" noRot="1" noChangeAspect="1" noChangeArrowheads="1" noTextEdit="1"/>
          </p:cNvSpPr>
          <p:nvPr>
            <p:ph type="sldImg"/>
          </p:nvPr>
        </p:nvSpPr>
        <p:spPr>
          <a:xfrm>
            <a:off x="1181100" y="698500"/>
            <a:ext cx="4648200" cy="3486150"/>
          </a:xfrm>
          <a:ln/>
        </p:spPr>
      </p:sp>
      <p:sp>
        <p:nvSpPr>
          <p:cNvPr id="5530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endParaRPr lang="en-US" dirty="0" smtClean="0">
              <a:ea typeface="+mn-ea"/>
              <a:cs typeface="+mn-cs"/>
            </a:endParaRPr>
          </a:p>
          <a:p>
            <a:pPr marL="114300" indent="-114300" eaLnBrk="1" hangingPunct="1">
              <a:defRPr/>
            </a:pPr>
            <a:r>
              <a:rPr lang="en-US" b="1" dirty="0" smtClean="0">
                <a:ea typeface="+mn-ea"/>
                <a:cs typeface="Times New Roman" pitchFamily="18" charset="0"/>
              </a:rPr>
              <a:t>Instructor Notes</a:t>
            </a:r>
          </a:p>
          <a:p>
            <a:pPr marL="171450" indent="-171450" eaLnBrk="1" hangingPunct="1">
              <a:buFont typeface="Arial" pitchFamily="34" charset="0"/>
              <a:buChar char="•"/>
              <a:defRPr/>
            </a:pPr>
            <a:r>
              <a:rPr lang="en-US" dirty="0" smtClean="0">
                <a:ea typeface="+mn-ea"/>
                <a:cs typeface="Times New Roman" pitchFamily="18" charset="0"/>
              </a:rPr>
              <a:t>The pH scale ranges from 0 to 14.0. </a:t>
            </a:r>
          </a:p>
          <a:p>
            <a:pPr marL="171450" indent="-171450" eaLnBrk="1" hangingPunct="1">
              <a:buFont typeface="Arial" pitchFamily="34" charset="0"/>
              <a:buChar char="•"/>
              <a:defRPr/>
            </a:pPr>
            <a:r>
              <a:rPr lang="en-US" dirty="0" smtClean="0">
                <a:ea typeface="+mn-ea"/>
                <a:cs typeface="Times New Roman" pitchFamily="18" charset="0"/>
              </a:rPr>
              <a:t>A value of 0 is highly acidic, while a value of 14 is highly alkaline.</a:t>
            </a:r>
          </a:p>
          <a:p>
            <a:pPr marL="171450" indent="-171450" eaLnBrk="1" hangingPunct="1">
              <a:buFont typeface="Arial" pitchFamily="34" charset="0"/>
              <a:buChar char="•"/>
              <a:defRPr/>
            </a:pPr>
            <a:r>
              <a:rPr lang="en-US" dirty="0" smtClean="0">
                <a:ea typeface="+mn-ea"/>
                <a:cs typeface="Times New Roman" pitchFamily="18" charset="0"/>
              </a:rPr>
              <a:t>A pH of 7 is neutral.</a:t>
            </a:r>
          </a:p>
          <a:p>
            <a:pPr marL="171450" indent="-171450" eaLnBrk="1" hangingPunct="1">
              <a:buFont typeface="Arial" pitchFamily="34" charset="0"/>
              <a:buChar char="•"/>
              <a:defRPr/>
            </a:pPr>
            <a:r>
              <a:rPr lang="en-US" dirty="0" smtClean="0">
                <a:ea typeface="+mn-ea"/>
                <a:cs typeface="Times New Roman" pitchFamily="18" charset="0"/>
              </a:rPr>
              <a:t>Bacteria grow best in food that is neutral to slightly acidic</a:t>
            </a:r>
          </a:p>
        </p:txBody>
      </p:sp>
    </p:spTree>
    <p:extLst>
      <p:ext uri="{BB962C8B-B14F-4D97-AF65-F5344CB8AC3E}">
        <p14:creationId xmlns:p14="http://schemas.microsoft.com/office/powerpoint/2010/main" val="2971671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778BC49-61CF-6349-8D67-DFF90D15E714}" type="slidenum">
              <a:rPr lang="en-US" sz="1200" b="0" smtClean="0">
                <a:solidFill>
                  <a:schemeClr val="tx1"/>
                </a:solidFill>
              </a:rPr>
              <a:pPr eaLnBrk="1" hangingPunct="1">
                <a:defRPr/>
              </a:pPr>
              <a:t>38</a:t>
            </a:fld>
            <a:endParaRPr lang="en-US" sz="1200" b="0" dirty="0" smtClean="0">
              <a:solidFill>
                <a:schemeClr val="tx1"/>
              </a:solidFill>
            </a:endParaRPr>
          </a:p>
        </p:txBody>
      </p:sp>
      <p:sp>
        <p:nvSpPr>
          <p:cNvPr id="328707" name="Rectangle 2"/>
          <p:cNvSpPr>
            <a:spLocks noGrp="1" noRot="1" noChangeAspect="1" noChangeArrowheads="1" noTextEdit="1"/>
          </p:cNvSpPr>
          <p:nvPr>
            <p:ph type="sldImg"/>
          </p:nvPr>
        </p:nvSpPr>
        <p:spPr>
          <a:xfrm>
            <a:off x="1181100" y="698500"/>
            <a:ext cx="4648200" cy="3486150"/>
          </a:xfrm>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dirty="0">
                <a:latin typeface="Times New Roman" charset="0"/>
              </a:rPr>
              <a:t> </a:t>
            </a:r>
          </a:p>
          <a:p>
            <a:pPr marL="114300" indent="-114300" eaLnBrk="1" hangingPunct="1">
              <a:lnSpc>
                <a:spcPct val="80000"/>
              </a:lnSpc>
              <a:spcBef>
                <a:spcPct val="50000"/>
              </a:spcBef>
            </a:pPr>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b="1" dirty="0">
              <a:latin typeface="Times New Roman" charset="0"/>
              <a:cs typeface="Times New Roman" charset="0"/>
            </a:endParaRPr>
          </a:p>
          <a:p>
            <a:pPr marL="114300" indent="-114300" eaLnBrk="1" hangingPunct="1">
              <a:lnSpc>
                <a:spcPct val="80000"/>
              </a:lnSpc>
              <a:spcBef>
                <a:spcPct val="50000"/>
              </a:spcBef>
              <a:buFontTx/>
              <a:buChar char="•"/>
            </a:pPr>
            <a:r>
              <a:rPr lang="en-US" dirty="0" smtClean="0">
                <a:latin typeface="Times New Roman" charset="0"/>
                <a:cs typeface="Times New Roman" charset="0"/>
              </a:rPr>
              <a:t>Bacteria </a:t>
            </a:r>
            <a:r>
              <a:rPr lang="en-US" dirty="0">
                <a:latin typeface="Times New Roman" charset="0"/>
                <a:cs typeface="Times New Roman" charset="0"/>
              </a:rPr>
              <a:t>grow even more rapidly from 70</a:t>
            </a:r>
            <a:r>
              <a:rPr lang="en-US" dirty="0">
                <a:latin typeface="Courier New" charset="0"/>
                <a:cs typeface="Courier New" charset="0"/>
              </a:rPr>
              <a:t>° F to 125° F (21°C to 52°C). </a:t>
            </a:r>
            <a:endParaRPr lang="en-US" dirty="0">
              <a:latin typeface="Times New Roman" charset="0"/>
              <a:cs typeface="Times New Roman" charset="0"/>
            </a:endParaRPr>
          </a:p>
        </p:txBody>
      </p:sp>
    </p:spTree>
    <p:extLst>
      <p:ext uri="{BB962C8B-B14F-4D97-AF65-F5344CB8AC3E}">
        <p14:creationId xmlns:p14="http://schemas.microsoft.com/office/powerpoint/2010/main" val="2141409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0D26FC-347B-E541-8E89-E911E854B9D2}" type="slidenum">
              <a:rPr lang="en-US" sz="1200" b="0" smtClean="0">
                <a:solidFill>
                  <a:schemeClr val="tx1"/>
                </a:solidFill>
              </a:rPr>
              <a:pPr eaLnBrk="1" hangingPunct="1">
                <a:defRPr/>
              </a:pPr>
              <a:t>39</a:t>
            </a:fld>
            <a:endParaRPr lang="en-US" sz="1200" b="0" dirty="0" smtClean="0">
              <a:solidFill>
                <a:schemeClr val="tx1"/>
              </a:solidFill>
            </a:endParaRPr>
          </a:p>
        </p:txBody>
      </p:sp>
      <p:sp>
        <p:nvSpPr>
          <p:cNvPr id="329731" name="Rectangle 2"/>
          <p:cNvSpPr>
            <a:spLocks noGrp="1" noRot="1" noChangeAspect="1" noChangeArrowheads="1" noTextEdit="1"/>
          </p:cNvSpPr>
          <p:nvPr>
            <p:ph type="sldImg"/>
          </p:nvPr>
        </p:nvSpPr>
        <p:spPr>
          <a:xfrm>
            <a:off x="1181100" y="698500"/>
            <a:ext cx="4648200" cy="3486150"/>
          </a:xfrm>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endParaRPr lang="en-US" dirty="0">
              <a:latin typeface="Times New Roman" charset="0"/>
            </a:endParaRPr>
          </a:p>
          <a:p>
            <a:pPr marL="114300" indent="-114300" eaLnBrk="1" hangingPunct="1"/>
            <a:endParaRPr lang="en-US" dirty="0">
              <a:latin typeface="Times New Roman" charset="0"/>
              <a:cs typeface="Times New Roman" charset="0"/>
            </a:endParaRPr>
          </a:p>
        </p:txBody>
      </p:sp>
    </p:spTree>
    <p:extLst>
      <p:ext uri="{BB962C8B-B14F-4D97-AF65-F5344CB8AC3E}">
        <p14:creationId xmlns:p14="http://schemas.microsoft.com/office/powerpoint/2010/main" val="88093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B3BDE0-0320-AF48-91DE-B45C3EBD0330}"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294915" name="Rectangle 2"/>
          <p:cNvSpPr>
            <a:spLocks noGrp="1" noRot="1" noChangeAspect="1" noChangeArrowheads="1" noTextEdit="1"/>
          </p:cNvSpPr>
          <p:nvPr>
            <p:ph type="sldImg"/>
          </p:nvPr>
        </p:nvSpPr>
        <p:spPr>
          <a:xfrm>
            <a:off x="1181100" y="698500"/>
            <a:ext cx="4648200" cy="3486150"/>
          </a:xfrm>
          <a:ln/>
        </p:spPr>
      </p:sp>
      <p:sp>
        <p:nvSpPr>
          <p:cNvPr id="294916"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Pressure to work quickly can make it hard to take the time to follow food safety practices.</a:t>
            </a:r>
          </a:p>
          <a:p>
            <a:pPr marL="114300" indent="-114300" eaLnBrk="1" hangingPunct="1">
              <a:spcBef>
                <a:spcPct val="50000"/>
              </a:spcBef>
              <a:buSzPct val="80000"/>
              <a:buFontTx/>
              <a:buChar char="•"/>
              <a:defRPr/>
            </a:pPr>
            <a:r>
              <a:rPr lang="en-US" dirty="0" smtClean="0">
                <a:latin typeface="Times New Roman" charset="0"/>
                <a:cs typeface="+mn-cs"/>
              </a:rPr>
              <a:t>Your</a:t>
            </a:r>
            <a:r>
              <a:rPr lang="en-US" baseline="0" dirty="0" smtClean="0">
                <a:latin typeface="Times New Roman" charset="0"/>
                <a:cs typeface="+mn-cs"/>
              </a:rPr>
              <a:t> </a:t>
            </a:r>
            <a:r>
              <a:rPr lang="en-US" dirty="0" smtClean="0">
                <a:latin typeface="Times New Roman" charset="0"/>
                <a:cs typeface="+mn-cs"/>
              </a:rPr>
              <a:t>staff </a:t>
            </a:r>
            <a:r>
              <a:rPr lang="en-US" dirty="0">
                <a:latin typeface="Times New Roman" charset="0"/>
                <a:cs typeface="+mn-cs"/>
              </a:rPr>
              <a:t>may speak a different language than you do, which can make it difficult to communicate. Cultural differences can also influence how food handlers view food safety.</a:t>
            </a:r>
          </a:p>
          <a:p>
            <a:pPr marL="114300" indent="-114300" eaLnBrk="1" hangingPunct="1">
              <a:spcBef>
                <a:spcPct val="50000"/>
              </a:spcBef>
              <a:buSzPct val="80000"/>
              <a:buFontTx/>
              <a:buChar char="•"/>
              <a:defRPr/>
            </a:pPr>
            <a:r>
              <a:rPr lang="en-US" dirty="0">
                <a:latin typeface="Times New Roman" charset="0"/>
                <a:cs typeface="+mn-cs"/>
              </a:rPr>
              <a:t>Staff often have different levels of education, making it more challenging to teach them food safety.</a:t>
            </a:r>
          </a:p>
          <a:p>
            <a:pPr marL="114300" indent="-114300" eaLnBrk="1" hangingPunct="1">
              <a:spcBef>
                <a:spcPct val="50000"/>
              </a:spcBef>
              <a:buSzPct val="80000"/>
              <a:buFontTx/>
              <a:buChar char="•"/>
              <a:defRPr/>
            </a:pPr>
            <a:r>
              <a:rPr lang="en-US" dirty="0">
                <a:latin typeface="Times New Roman" charset="0"/>
                <a:cs typeface="+mn-cs"/>
              </a:rPr>
              <a:t>Illness-causing microorganisms are more frequently found on food that once was considered safe. </a:t>
            </a:r>
          </a:p>
          <a:p>
            <a:pPr marL="114300" indent="-114300" eaLnBrk="1" hangingPunct="1">
              <a:spcBef>
                <a:spcPct val="50000"/>
              </a:spcBef>
              <a:buSzPct val="80000"/>
              <a:buFontTx/>
              <a:buChar char="•"/>
              <a:defRPr/>
            </a:pPr>
            <a:r>
              <a:rPr lang="en-US" dirty="0">
                <a:latin typeface="Times New Roman" charset="0"/>
                <a:cs typeface="+mn-cs"/>
              </a:rPr>
              <a:t>Food that is received from suppliers that are not practicing food safety can cause a foodborne-illness outbreak.</a:t>
            </a:r>
          </a:p>
          <a:p>
            <a:pPr marL="114300" indent="-114300" eaLnBrk="1" hangingPunct="1">
              <a:spcBef>
                <a:spcPct val="50000"/>
              </a:spcBef>
              <a:buSzPct val="80000"/>
              <a:buFontTx/>
              <a:buChar char="•"/>
              <a:defRPr/>
            </a:pPr>
            <a:r>
              <a:rPr lang="en-US" dirty="0">
                <a:latin typeface="Times New Roman" charset="0"/>
                <a:cs typeface="+mn-cs"/>
              </a:rPr>
              <a:t>The number of customers at high risk for getting a foodborne illness is increasing. An example of this is the growing elderly population.</a:t>
            </a:r>
          </a:p>
          <a:p>
            <a:pPr marL="114300" indent="-114300" eaLnBrk="1" hangingPunct="1">
              <a:spcBef>
                <a:spcPct val="50000"/>
              </a:spcBef>
              <a:buSzPct val="80000"/>
              <a:buFontTx/>
              <a:buChar char="•"/>
              <a:defRPr/>
            </a:pPr>
            <a:r>
              <a:rPr lang="en-US" dirty="0">
                <a:latin typeface="Times New Roman" charset="0"/>
                <a:cs typeface="+mn-cs"/>
              </a:rPr>
              <a:t>Training new staff leaves less time for food safety training.</a:t>
            </a:r>
          </a:p>
          <a:p>
            <a:pPr marL="114300" indent="-114300" eaLnBrk="1" hangingPunct="1">
              <a:spcBef>
                <a:spcPct val="50000"/>
              </a:spcBef>
              <a:buSzPct val="80000"/>
              <a:buFontTx/>
              <a:buChar char="•"/>
              <a:defRPr/>
            </a:pPr>
            <a:r>
              <a:rPr lang="en-US" dirty="0">
                <a:latin typeface="Times New Roman" charset="0"/>
                <a:cs typeface="Times New Roman" charset="0"/>
              </a:rPr>
              <a:t>The ServSafe program will provide the tools needed to overcome the challenges in managing a good food safety program.</a:t>
            </a:r>
          </a:p>
        </p:txBody>
      </p:sp>
    </p:spTree>
    <p:extLst>
      <p:ext uri="{BB962C8B-B14F-4D97-AF65-F5344CB8AC3E}">
        <p14:creationId xmlns:p14="http://schemas.microsoft.com/office/powerpoint/2010/main" val="1381579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FA41E46-53E9-BC40-B329-919C0BE8958D}" type="slidenum">
              <a:rPr lang="en-US" sz="1200" b="0" smtClean="0">
                <a:solidFill>
                  <a:schemeClr val="tx1"/>
                </a:solidFill>
              </a:rPr>
              <a:pPr eaLnBrk="1" hangingPunct="1">
                <a:defRPr/>
              </a:pPr>
              <a:t>40</a:t>
            </a:fld>
            <a:endParaRPr lang="en-US" sz="1200" b="0" dirty="0" smtClean="0">
              <a:solidFill>
                <a:schemeClr val="tx1"/>
              </a:solidFill>
            </a:endParaRPr>
          </a:p>
        </p:txBody>
      </p:sp>
      <p:sp>
        <p:nvSpPr>
          <p:cNvPr id="330755" name="Rectangle 2"/>
          <p:cNvSpPr>
            <a:spLocks noGrp="1" noRot="1" noChangeAspect="1" noChangeArrowheads="1" noTextEdit="1"/>
          </p:cNvSpPr>
          <p:nvPr>
            <p:ph type="sldImg"/>
          </p:nvPr>
        </p:nvSpPr>
        <p:spPr>
          <a:xfrm>
            <a:off x="1181100" y="698500"/>
            <a:ext cx="4648200" cy="3486150"/>
          </a:xfrm>
          <a:ln/>
        </p:spPr>
      </p:sp>
    </p:spTree>
    <p:extLst>
      <p:ext uri="{BB962C8B-B14F-4D97-AF65-F5344CB8AC3E}">
        <p14:creationId xmlns:p14="http://schemas.microsoft.com/office/powerpoint/2010/main" val="338693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4A2629-2EFD-BE4A-8FC4-DE187E1FBA0B}" type="slidenum">
              <a:rPr lang="en-US" sz="1200" b="0" smtClean="0">
                <a:solidFill>
                  <a:schemeClr val="tx1"/>
                </a:solidFill>
              </a:rPr>
              <a:pPr eaLnBrk="1" hangingPunct="1">
                <a:defRPr/>
              </a:pPr>
              <a:t>41</a:t>
            </a:fld>
            <a:endParaRPr lang="en-US" sz="1200" b="0" dirty="0" smtClean="0">
              <a:solidFill>
                <a:schemeClr val="tx1"/>
              </a:solidFill>
            </a:endParaRPr>
          </a:p>
        </p:txBody>
      </p:sp>
      <p:sp>
        <p:nvSpPr>
          <p:cNvPr id="331779" name="Rectangle 2"/>
          <p:cNvSpPr>
            <a:spLocks noGrp="1" noRot="1" noChangeAspect="1" noChangeArrowheads="1" noTextEdit="1"/>
          </p:cNvSpPr>
          <p:nvPr>
            <p:ph type="sldImg"/>
          </p:nvPr>
        </p:nvSpPr>
        <p:spPr>
          <a:xfrm>
            <a:off x="1181100" y="698500"/>
            <a:ext cx="4648200" cy="3486150"/>
          </a:xfrm>
          <a:ln/>
        </p:spPr>
      </p:sp>
      <p:sp>
        <p:nvSpPr>
          <p:cNvPr id="5" name="Rectangle 3"/>
          <p:cNvSpPr>
            <a:spLocks noGrp="1" noChangeArrowheads="1"/>
          </p:cNvSpPr>
          <p:nvPr>
            <p:ph type="body" idx="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endParaRPr lang="en-US" dirty="0" smtClean="0">
              <a:ea typeface="+mn-ea"/>
              <a:cs typeface="+mn-cs"/>
            </a:endParaRPr>
          </a:p>
          <a:p>
            <a:pPr marL="114300" indent="-114300" eaLnBrk="1" hangingPunct="1">
              <a:defRPr/>
            </a:pPr>
            <a:r>
              <a:rPr lang="en-US" b="1" dirty="0" smtClean="0">
                <a:ea typeface="+mn-ea"/>
                <a:cs typeface="Times New Roman" pitchFamily="18" charset="0"/>
              </a:rPr>
              <a:t>Instructor Notes</a:t>
            </a:r>
          </a:p>
          <a:p>
            <a:pPr marL="171450" indent="-171450" eaLnBrk="1" hangingPunct="1">
              <a:buFont typeface="Arial" pitchFamily="34" charset="0"/>
              <a:buChar char="•"/>
              <a:defRPr/>
            </a:pPr>
            <a:r>
              <a:rPr lang="en-US" dirty="0" smtClean="0">
                <a:ea typeface="+mn-ea"/>
                <a:cs typeface="Times New Roman" pitchFamily="18" charset="0"/>
              </a:rPr>
              <a:t>The amount of moisture available in food is called water activity (a</a:t>
            </a:r>
            <a:r>
              <a:rPr lang="en-US" sz="800" dirty="0" smtClean="0">
                <a:ea typeface="+mn-ea"/>
                <a:cs typeface="Times New Roman" pitchFamily="18" charset="0"/>
              </a:rPr>
              <a:t>w</a:t>
            </a:r>
            <a:r>
              <a:rPr lang="en-US" sz="900" dirty="0" smtClean="0">
                <a:ea typeface="+mn-ea"/>
                <a:cs typeface="Times New Roman" pitchFamily="18" charset="0"/>
              </a:rPr>
              <a:t>). </a:t>
            </a:r>
            <a:r>
              <a:rPr lang="en-US" dirty="0" smtClean="0">
                <a:ea typeface="+mn-ea"/>
                <a:cs typeface="Times New Roman" pitchFamily="18" charset="0"/>
              </a:rPr>
              <a:t>The a</a:t>
            </a:r>
            <a:r>
              <a:rPr lang="en-US" sz="800" dirty="0" smtClean="0">
                <a:ea typeface="+mn-ea"/>
                <a:cs typeface="Times New Roman" pitchFamily="18" charset="0"/>
              </a:rPr>
              <a:t>w</a:t>
            </a:r>
            <a:r>
              <a:rPr lang="en-US" dirty="0" smtClean="0">
                <a:ea typeface="+mn-ea"/>
                <a:cs typeface="Times New Roman" pitchFamily="18" charset="0"/>
              </a:rPr>
              <a:t> scale ranges rom 0.0 to 1.0. </a:t>
            </a:r>
          </a:p>
          <a:p>
            <a:pPr marL="171450" indent="-171450" eaLnBrk="1" hangingPunct="1">
              <a:buFont typeface="Arial" pitchFamily="34" charset="0"/>
              <a:buChar char="•"/>
              <a:defRPr/>
            </a:pPr>
            <a:r>
              <a:rPr lang="en-US" dirty="0" smtClean="0">
                <a:ea typeface="+mn-ea"/>
                <a:cs typeface="Times New Roman" pitchFamily="18" charset="0"/>
              </a:rPr>
              <a:t>The higher the value, the more available moisture in the food. </a:t>
            </a:r>
          </a:p>
        </p:txBody>
      </p:sp>
    </p:spTree>
    <p:extLst>
      <p:ext uri="{BB962C8B-B14F-4D97-AF65-F5344CB8AC3E}">
        <p14:creationId xmlns:p14="http://schemas.microsoft.com/office/powerpoint/2010/main" val="4225926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D64B121-A070-A746-896B-068D307676C0}" type="slidenum">
              <a:rPr lang="en-US" sz="1200" b="0" smtClean="0">
                <a:solidFill>
                  <a:schemeClr val="tx1"/>
                </a:solidFill>
              </a:rPr>
              <a:pPr eaLnBrk="1" hangingPunct="1">
                <a:defRPr/>
              </a:pPr>
              <a:t>42</a:t>
            </a:fld>
            <a:endParaRPr lang="en-US" sz="1200" b="0" dirty="0" smtClean="0">
              <a:solidFill>
                <a:schemeClr val="tx1"/>
              </a:solidFill>
            </a:endParaRPr>
          </a:p>
        </p:txBody>
      </p:sp>
      <p:sp>
        <p:nvSpPr>
          <p:cNvPr id="332803" name="Rectangle 2"/>
          <p:cNvSpPr>
            <a:spLocks noGrp="1" noRot="1" noChangeAspect="1" noChangeArrowheads="1" noTextEdit="1"/>
          </p:cNvSpPr>
          <p:nvPr>
            <p:ph type="sldImg"/>
          </p:nvPr>
        </p:nvSpPr>
        <p:spPr>
          <a:xfrm>
            <a:off x="1181100" y="698500"/>
            <a:ext cx="4648200" cy="3486150"/>
          </a:xfrm>
          <a:ln/>
        </p:spPr>
      </p:sp>
      <p:sp>
        <p:nvSpPr>
          <p:cNvPr id="332804"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Temperature and time are the two important conditions for growth that can be controlled in the operation. </a:t>
            </a:r>
          </a:p>
          <a:p>
            <a:pPr marL="114300" indent="-114300" eaLnBrk="1" hangingPunct="1">
              <a:defRPr/>
            </a:pPr>
            <a:endParaRPr lang="en-US" dirty="0">
              <a:latin typeface="Times New Roman" charset="0"/>
              <a:cs typeface="+mn-cs"/>
            </a:endParaRPr>
          </a:p>
          <a:p>
            <a:pPr marL="114300" indent="-114300" eaLnBrk="1" hangingPunct="1">
              <a:defRPr/>
            </a:pPr>
            <a:r>
              <a:rPr lang="en-US" dirty="0">
                <a:latin typeface="Times New Roman" charset="0"/>
                <a:cs typeface="+mn-cs"/>
              </a:rPr>
              <a:t> </a:t>
            </a:r>
          </a:p>
        </p:txBody>
      </p:sp>
    </p:spTree>
    <p:extLst>
      <p:ext uri="{BB962C8B-B14F-4D97-AF65-F5344CB8AC3E}">
        <p14:creationId xmlns:p14="http://schemas.microsoft.com/office/powerpoint/2010/main" val="1030234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71B50F-F5AE-9141-9F69-F0EF8F92A849}" type="slidenum">
              <a:rPr lang="en-US" sz="1200" b="0" smtClean="0">
                <a:solidFill>
                  <a:schemeClr val="tx1"/>
                </a:solidFill>
              </a:rPr>
              <a:pPr eaLnBrk="1" hangingPunct="1">
                <a:defRPr/>
              </a:pPr>
              <a:t>43</a:t>
            </a:fld>
            <a:endParaRPr lang="en-US" sz="1200" b="0" dirty="0" smtClean="0">
              <a:solidFill>
                <a:schemeClr val="tx1"/>
              </a:solidFill>
            </a:endParaRPr>
          </a:p>
        </p:txBody>
      </p:sp>
      <p:sp>
        <p:nvSpPr>
          <p:cNvPr id="333827" name="Rectangle 2"/>
          <p:cNvSpPr>
            <a:spLocks noGrp="1" noRot="1" noChangeAspect="1" noChangeArrowheads="1" noTextEdit="1"/>
          </p:cNvSpPr>
          <p:nvPr>
            <p:ph type="sldImg"/>
          </p:nvPr>
        </p:nvSpPr>
        <p:spPr>
          <a:xfrm>
            <a:off x="1181100" y="698500"/>
            <a:ext cx="4648200" cy="3486150"/>
          </a:xfrm>
          <a:ln/>
        </p:spPr>
      </p:sp>
      <p:sp>
        <p:nvSpPr>
          <p:cNvPr id="333828" name="Rectangle 3"/>
          <p:cNvSpPr>
            <a:spLocks noGrp="1" noChangeArrowheads="1"/>
          </p:cNvSpPr>
          <p:nvPr>
            <p:ph type="body" idx="1"/>
          </p:nvPr>
        </p:nvSpPr>
        <p:spPr>
          <a:xfrm>
            <a:off x="876300" y="4467225"/>
            <a:ext cx="5143500" cy="4181475"/>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Times New Roman" charset="0"/>
              </a:rPr>
              <a:t>Food handlers with illnesses from these bacteria can NEVER work in a foodservice operation while they are sick.</a:t>
            </a:r>
          </a:p>
          <a:p>
            <a:pPr marL="114300" indent="-114300" eaLnBrk="1" hangingPunct="1">
              <a:buFontTx/>
              <a:buChar char="•"/>
              <a:defRPr/>
            </a:pPr>
            <a:r>
              <a:rPr lang="en-US" dirty="0">
                <a:latin typeface="Times New Roman" charset="0"/>
                <a:cs typeface="Times New Roman" charset="0"/>
              </a:rPr>
              <a:t>These </a:t>
            </a:r>
            <a:r>
              <a:rPr lang="en-US" dirty="0" smtClean="0">
                <a:latin typeface="Times New Roman" charset="0"/>
                <a:cs typeface="Times New Roman" charset="0"/>
              </a:rPr>
              <a:t>four </a:t>
            </a:r>
            <a:r>
              <a:rPr lang="en-US" dirty="0">
                <a:latin typeface="Times New Roman" charset="0"/>
                <a:cs typeface="Times New Roman" charset="0"/>
              </a:rPr>
              <a:t>bacteria are included in the FDA</a:t>
            </a:r>
            <a:r>
              <a:rPr lang="ja-JP" altLang="en-US" dirty="0">
                <a:latin typeface="Times New Roman" charset="0"/>
                <a:cs typeface="Times New Roman" charset="0"/>
              </a:rPr>
              <a:t>’</a:t>
            </a:r>
            <a:r>
              <a:rPr lang="en-US" dirty="0">
                <a:latin typeface="Times New Roman" charset="0"/>
                <a:cs typeface="Times New Roman" charset="0"/>
              </a:rPr>
              <a:t>s </a:t>
            </a:r>
            <a:r>
              <a:rPr lang="ja-JP" altLang="en-US" dirty="0">
                <a:latin typeface="Times New Roman" charset="0"/>
                <a:cs typeface="Times New Roman" charset="0"/>
              </a:rPr>
              <a:t>“</a:t>
            </a:r>
            <a:r>
              <a:rPr lang="en-US" dirty="0">
                <a:latin typeface="Times New Roman" charset="0"/>
                <a:cs typeface="Times New Roman" charset="0"/>
              </a:rPr>
              <a:t>Big </a:t>
            </a:r>
            <a:r>
              <a:rPr lang="en-US" dirty="0" smtClean="0">
                <a:latin typeface="Times New Roman" charset="0"/>
                <a:cs typeface="Times New Roman" charset="0"/>
              </a:rPr>
              <a:t>Six</a:t>
            </a:r>
            <a:r>
              <a:rPr lang="ja-JP" altLang="en-US"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pathogens.</a:t>
            </a:r>
          </a:p>
        </p:txBody>
      </p:sp>
    </p:spTree>
    <p:extLst>
      <p:ext uri="{BB962C8B-B14F-4D97-AF65-F5344CB8AC3E}">
        <p14:creationId xmlns:p14="http://schemas.microsoft.com/office/powerpoint/2010/main" val="4163127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04ECBF-50E2-E043-94DF-383730A0E653}" type="slidenum">
              <a:rPr lang="en-US" sz="1200" b="0" smtClean="0">
                <a:solidFill>
                  <a:schemeClr val="tx1"/>
                </a:solidFill>
              </a:rPr>
              <a:pPr eaLnBrk="1" hangingPunct="1">
                <a:defRPr/>
              </a:pPr>
              <a:t>44</a:t>
            </a:fld>
            <a:endParaRPr lang="en-US" sz="1200" b="0" dirty="0" smtClean="0">
              <a:solidFill>
                <a:schemeClr val="tx1"/>
              </a:solidFill>
            </a:endParaRPr>
          </a:p>
        </p:txBody>
      </p:sp>
      <p:sp>
        <p:nvSpPr>
          <p:cNvPr id="334851" name="Rectangle 2"/>
          <p:cNvSpPr>
            <a:spLocks noGrp="1" noRot="1" noChangeAspect="1" noChangeArrowheads="1" noTextEdit="1"/>
          </p:cNvSpPr>
          <p:nvPr>
            <p:ph type="sldImg"/>
          </p:nvPr>
        </p:nvSpPr>
        <p:spPr>
          <a:xfrm>
            <a:off x="1182688" y="696913"/>
            <a:ext cx="4648200" cy="3486150"/>
          </a:xfrm>
          <a:ln/>
        </p:spPr>
      </p:sp>
      <p:sp>
        <p:nvSpPr>
          <p:cNvPr id="3348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57" tIns="46778" rIns="93557" bIns="46778"/>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i="1" dirty="0">
                <a:latin typeface="Times New Roman" charset="0"/>
                <a:cs typeface="+mn-cs"/>
              </a:rPr>
              <a:t>Salmonella</a:t>
            </a:r>
            <a:r>
              <a:rPr lang="en-US" dirty="0">
                <a:latin typeface="Times New Roman" charset="0"/>
                <a:cs typeface="+mn-cs"/>
              </a:rPr>
              <a:t> Typhi lives only in humans.</a:t>
            </a:r>
          </a:p>
          <a:p>
            <a:pPr marL="114300" indent="-114300" eaLnBrk="1" hangingPunct="1">
              <a:buFontTx/>
              <a:buChar char="•"/>
              <a:defRPr/>
            </a:pPr>
            <a:r>
              <a:rPr lang="en-US" dirty="0">
                <a:latin typeface="Times New Roman" charset="0"/>
                <a:cs typeface="+mn-cs"/>
              </a:rPr>
              <a:t>People with typhoid fever carry the bacteria in their bloodstream and intestinal tract. </a:t>
            </a:r>
          </a:p>
          <a:p>
            <a:pPr marL="114300" indent="-114300" eaLnBrk="1" hangingPunct="1">
              <a:buFontTx/>
              <a:buChar char="•"/>
              <a:defRPr/>
            </a:pPr>
            <a:r>
              <a:rPr lang="en-US" dirty="0">
                <a:latin typeface="Times New Roman" charset="0"/>
                <a:cs typeface="+mn-cs"/>
              </a:rPr>
              <a:t>Eating only a small amount of these bacteria can make a person sick. </a:t>
            </a:r>
          </a:p>
          <a:p>
            <a:pPr marL="114300" indent="-114300" eaLnBrk="1" hangingPunct="1">
              <a:buFontTx/>
              <a:buChar char="•"/>
              <a:defRPr/>
            </a:pPr>
            <a:r>
              <a:rPr lang="en-US" dirty="0">
                <a:latin typeface="Times New Roman" charset="0"/>
                <a:cs typeface="+mn-cs"/>
              </a:rPr>
              <a:t>The severity of symptoms depends on the health of the person and the amount of bacteria eaten. The bacteria are often in a person</a:t>
            </a:r>
            <a:r>
              <a:rPr lang="ja-JP" altLang="en-US" dirty="0">
                <a:latin typeface="Times New Roman" charset="0"/>
                <a:cs typeface="+mn-cs"/>
              </a:rPr>
              <a:t>’</a:t>
            </a:r>
            <a:r>
              <a:rPr lang="en-US" dirty="0">
                <a:latin typeface="Times New Roman" charset="0"/>
                <a:cs typeface="+mn-cs"/>
              </a:rPr>
              <a:t>s feces for weeks after symptoms have ended.</a:t>
            </a:r>
          </a:p>
          <a:p>
            <a:pPr marL="114300" indent="-114300" eaLnBrk="1" hangingPunct="1">
              <a:spcBef>
                <a:spcPct val="0"/>
              </a:spcBef>
              <a:buFontTx/>
              <a:buChar char="•"/>
              <a:defRPr/>
            </a:pPr>
            <a:endParaRPr lang="en-US" dirty="0">
              <a:latin typeface="Times New Roman" charset="0"/>
              <a:cs typeface="+mn-cs"/>
            </a:endParaRPr>
          </a:p>
        </p:txBody>
      </p:sp>
    </p:spTree>
    <p:extLst>
      <p:ext uri="{BB962C8B-B14F-4D97-AF65-F5344CB8AC3E}">
        <p14:creationId xmlns:p14="http://schemas.microsoft.com/office/powerpoint/2010/main" val="1561129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04ECBF-50E2-E043-94DF-383730A0E653}" type="slidenum">
              <a:rPr lang="en-US" sz="1200" b="0" smtClean="0">
                <a:solidFill>
                  <a:schemeClr val="tx1"/>
                </a:solidFill>
              </a:rPr>
              <a:pPr eaLnBrk="1" hangingPunct="1">
                <a:defRPr/>
              </a:pPr>
              <a:t>45</a:t>
            </a:fld>
            <a:endParaRPr lang="en-US" sz="1200" b="0" dirty="0" smtClean="0">
              <a:solidFill>
                <a:schemeClr val="tx1"/>
              </a:solidFill>
            </a:endParaRPr>
          </a:p>
        </p:txBody>
      </p:sp>
      <p:sp>
        <p:nvSpPr>
          <p:cNvPr id="334851" name="Rectangle 2"/>
          <p:cNvSpPr>
            <a:spLocks noGrp="1" noRot="1" noChangeAspect="1" noChangeArrowheads="1" noTextEdit="1"/>
          </p:cNvSpPr>
          <p:nvPr>
            <p:ph type="sldImg"/>
          </p:nvPr>
        </p:nvSpPr>
        <p:spPr>
          <a:xfrm>
            <a:off x="1182688" y="696913"/>
            <a:ext cx="4648200" cy="3486150"/>
          </a:xfrm>
          <a:ln/>
        </p:spPr>
      </p:sp>
      <p:sp>
        <p:nvSpPr>
          <p:cNvPr id="3348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57" tIns="46778" rIns="93557" bIns="46778"/>
          <a:lstStyle/>
          <a:p>
            <a:pPr marL="114300" indent="-114300" eaLnBrk="1" hangingPunct="1">
              <a:defRPr/>
            </a:pPr>
            <a:r>
              <a:rPr lang="en-US" b="1" dirty="0">
                <a:latin typeface="Times New Roman" charset="0"/>
                <a:cs typeface="+mn-cs"/>
              </a:rPr>
              <a:t>Instructor Notes</a:t>
            </a:r>
          </a:p>
          <a:p>
            <a:pPr>
              <a:buFont typeface="Arial" panose="020B0604020202020204" pitchFamily="34" charset="0"/>
              <a:buChar char="•"/>
            </a:pPr>
            <a:r>
              <a:rPr lang="en-US" baseline="0" dirty="0" smtClean="0"/>
              <a:t>Many farm animals carry nontyphoidal </a:t>
            </a:r>
            <a:r>
              <a:rPr lang="en-US" i="1" baseline="0" dirty="0" smtClean="0"/>
              <a:t>Salmonella</a:t>
            </a:r>
            <a:r>
              <a:rPr lang="en-US" baseline="0" dirty="0" smtClean="0"/>
              <a:t> naturally.</a:t>
            </a:r>
          </a:p>
          <a:p>
            <a:pPr>
              <a:buFont typeface="Arial" panose="020B0604020202020204" pitchFamily="34" charset="0"/>
              <a:buChar char="•"/>
            </a:pPr>
            <a:r>
              <a:rPr lang="en-US" baseline="0" dirty="0" smtClean="0"/>
              <a:t>Eating only a small amount of these bacteria can make a person sick.</a:t>
            </a: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The severity of symptoms depends on the health of the person and the amount of bacteria eaten. The bacteria are often in a person</a:t>
            </a:r>
            <a:r>
              <a:rPr lang="ja-JP" altLang="en-US" sz="1200" kern="1200" dirty="0" smtClean="0">
                <a:solidFill>
                  <a:schemeClr val="tx1"/>
                </a:solidFill>
                <a:latin typeface="Times New Roman" charset="0"/>
                <a:ea typeface="ＭＳ Ｐゴシック" charset="0"/>
                <a:cs typeface="ＭＳ Ｐゴシック" charset="0"/>
              </a:rPr>
              <a:t>’</a:t>
            </a:r>
            <a:r>
              <a:rPr lang="en-US" sz="1200" kern="1200" dirty="0" smtClean="0">
                <a:solidFill>
                  <a:schemeClr val="tx1"/>
                </a:solidFill>
                <a:latin typeface="Times New Roman" charset="0"/>
                <a:ea typeface="ＭＳ Ｐゴシック" charset="0"/>
                <a:cs typeface="ＭＳ Ｐゴシック" charset="0"/>
              </a:rPr>
              <a:t>s feces for weeks after symptoms have ended.</a:t>
            </a:r>
          </a:p>
          <a:p>
            <a:pPr marL="114300" indent="-114300" eaLnBrk="1" hangingPunct="1">
              <a:spcBef>
                <a:spcPct val="0"/>
              </a:spcBef>
              <a:buFontTx/>
              <a:buChar char="•"/>
              <a:defRPr/>
            </a:pPr>
            <a:endParaRPr lang="en-US" dirty="0">
              <a:latin typeface="Times New Roman" charset="0"/>
              <a:cs typeface="+mn-cs"/>
            </a:endParaRPr>
          </a:p>
        </p:txBody>
      </p:sp>
    </p:spTree>
    <p:extLst>
      <p:ext uri="{BB962C8B-B14F-4D97-AF65-F5344CB8AC3E}">
        <p14:creationId xmlns:p14="http://schemas.microsoft.com/office/powerpoint/2010/main" val="2473103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C42B265-B4C3-F14E-A555-F1A40983EFEC}" type="slidenum">
              <a:rPr lang="en-US" sz="1200" b="0" smtClean="0">
                <a:solidFill>
                  <a:schemeClr val="tx1"/>
                </a:solidFill>
              </a:rPr>
              <a:pPr eaLnBrk="1" hangingPunct="1">
                <a:defRPr/>
              </a:pPr>
              <a:t>46</a:t>
            </a:fld>
            <a:endParaRPr lang="en-US" sz="1200" b="0" dirty="0" smtClean="0">
              <a:solidFill>
                <a:schemeClr val="tx1"/>
              </a:solidFill>
            </a:endParaRPr>
          </a:p>
        </p:txBody>
      </p:sp>
      <p:sp>
        <p:nvSpPr>
          <p:cNvPr id="335875" name="Rectangle 2"/>
          <p:cNvSpPr>
            <a:spLocks noGrp="1" noRot="1" noChangeAspect="1" noChangeArrowheads="1" noTextEdit="1"/>
          </p:cNvSpPr>
          <p:nvPr>
            <p:ph type="sldImg"/>
          </p:nvPr>
        </p:nvSpPr>
        <p:spPr>
          <a:xfrm>
            <a:off x="1182688" y="696913"/>
            <a:ext cx="4648200" cy="3486150"/>
          </a:xfrm>
          <a:ln/>
        </p:spPr>
      </p:sp>
      <p:sp>
        <p:nvSpPr>
          <p:cNvPr id="118787"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spcBef>
                <a:spcPct val="0"/>
              </a:spcBef>
              <a:buFontTx/>
              <a:buChar char="•"/>
            </a:pPr>
            <a:r>
              <a:rPr lang="en-US" i="1" dirty="0">
                <a:latin typeface="Times New Roman" charset="0"/>
              </a:rPr>
              <a:t>Shigella </a:t>
            </a:r>
            <a:r>
              <a:rPr lang="en-US" dirty="0">
                <a:latin typeface="Times New Roman" charset="0"/>
              </a:rPr>
              <a:t>spp. is found in the feces of humans with the illness.</a:t>
            </a:r>
          </a:p>
          <a:p>
            <a:pPr marL="114300" indent="-114300" eaLnBrk="1" hangingPunct="1">
              <a:spcBef>
                <a:spcPct val="0"/>
              </a:spcBef>
              <a:buFontTx/>
              <a:buChar char="•"/>
            </a:pPr>
            <a:r>
              <a:rPr lang="en-US" dirty="0">
                <a:latin typeface="Times New Roman" charset="0"/>
              </a:rPr>
              <a:t>Most illnesses occur when people eat or drink contaminated food or water.</a:t>
            </a:r>
          </a:p>
          <a:p>
            <a:pPr marL="114300" indent="-114300" eaLnBrk="1" hangingPunct="1">
              <a:spcBef>
                <a:spcPct val="0"/>
              </a:spcBef>
              <a:buFontTx/>
              <a:buChar char="•"/>
            </a:pPr>
            <a:r>
              <a:rPr lang="en-US" dirty="0">
                <a:latin typeface="Times New Roman" charset="0"/>
              </a:rPr>
              <a:t>Flies can also transfer the bacteria from feces to food. </a:t>
            </a:r>
          </a:p>
          <a:p>
            <a:pPr marL="114300" indent="-114300" eaLnBrk="1" hangingPunct="1">
              <a:spcBef>
                <a:spcPct val="0"/>
              </a:spcBef>
              <a:buFontTx/>
              <a:buChar char="•"/>
            </a:pPr>
            <a:r>
              <a:rPr lang="en-US" dirty="0">
                <a:latin typeface="Times New Roman" charset="0"/>
              </a:rPr>
              <a:t>Eating only a small amount of these bacteria can make a person sick.</a:t>
            </a:r>
          </a:p>
          <a:p>
            <a:pPr marL="114300" indent="-114300" eaLnBrk="1" hangingPunct="1">
              <a:spcBef>
                <a:spcPct val="0"/>
              </a:spcBef>
              <a:buFontTx/>
              <a:buChar char="•"/>
            </a:pPr>
            <a:r>
              <a:rPr lang="en-US" dirty="0">
                <a:latin typeface="Times New Roman" charset="0"/>
              </a:rPr>
              <a:t>High levels of the bacteria are often in a person</a:t>
            </a:r>
            <a:r>
              <a:rPr lang="ja-JP" altLang="en-US" dirty="0">
                <a:latin typeface="Times New Roman" charset="0"/>
              </a:rPr>
              <a:t>’</a:t>
            </a:r>
            <a:r>
              <a:rPr lang="en-US" altLang="ja-JP" dirty="0">
                <a:latin typeface="Times New Roman" charset="0"/>
              </a:rPr>
              <a:t>s feces for weeks after symptoms have ended.</a:t>
            </a:r>
          </a:p>
          <a:p>
            <a:pPr marL="114300" indent="-114300" eaLnBrk="1" hangingPunct="1">
              <a:spcBef>
                <a:spcPct val="0"/>
              </a:spcBef>
            </a:pPr>
            <a:endParaRPr lang="en-US" dirty="0">
              <a:latin typeface="Times New Roman" charset="0"/>
            </a:endParaRPr>
          </a:p>
        </p:txBody>
      </p:sp>
    </p:spTree>
    <p:extLst>
      <p:ext uri="{BB962C8B-B14F-4D97-AF65-F5344CB8AC3E}">
        <p14:creationId xmlns:p14="http://schemas.microsoft.com/office/powerpoint/2010/main" val="1449916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B72689-3E5B-9C48-A727-38FADDD5BD19}" type="slidenum">
              <a:rPr lang="en-US" sz="1200" b="0" smtClean="0">
                <a:solidFill>
                  <a:schemeClr val="tx1"/>
                </a:solidFill>
              </a:rPr>
              <a:pPr eaLnBrk="1" hangingPunct="1">
                <a:defRPr/>
              </a:pPr>
              <a:t>47</a:t>
            </a:fld>
            <a:endParaRPr lang="en-US" sz="1200" b="0" dirty="0" smtClean="0">
              <a:solidFill>
                <a:schemeClr val="tx1"/>
              </a:solidFill>
            </a:endParaRPr>
          </a:p>
        </p:txBody>
      </p:sp>
      <p:sp>
        <p:nvSpPr>
          <p:cNvPr id="336899" name="Rectangle 2"/>
          <p:cNvSpPr>
            <a:spLocks noGrp="1" noRot="1" noChangeAspect="1" noChangeArrowheads="1" noTextEdit="1"/>
          </p:cNvSpPr>
          <p:nvPr>
            <p:ph type="sldImg"/>
          </p:nvPr>
        </p:nvSpPr>
        <p:spPr>
          <a:xfrm>
            <a:off x="1182688" y="696913"/>
            <a:ext cx="4648200" cy="3486150"/>
          </a:xfrm>
          <a:ln/>
        </p:spPr>
      </p:sp>
      <p:sp>
        <p:nvSpPr>
          <p:cNvPr id="120835"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buFontTx/>
              <a:buChar char="•"/>
            </a:pPr>
            <a:r>
              <a:rPr lang="en-US" dirty="0" smtClean="0">
                <a:latin typeface="Times New Roman" charset="0"/>
              </a:rPr>
              <a:t>Shiga toxin-producing </a:t>
            </a:r>
            <a:r>
              <a:rPr lang="en-US" i="1" dirty="0" smtClean="0">
                <a:latin typeface="Times New Roman" charset="0"/>
              </a:rPr>
              <a:t>E. coli </a:t>
            </a:r>
            <a:r>
              <a:rPr lang="en-US" dirty="0" smtClean="0">
                <a:latin typeface="Times New Roman" charset="0"/>
              </a:rPr>
              <a:t>can be found in the intestines of cattle. </a:t>
            </a:r>
          </a:p>
          <a:p>
            <a:pPr marL="114300" indent="-114300" eaLnBrk="1" hangingPunct="1">
              <a:buFontTx/>
              <a:buChar char="•"/>
            </a:pPr>
            <a:r>
              <a:rPr lang="en-US" dirty="0" smtClean="0">
                <a:latin typeface="Times New Roman" charset="0"/>
              </a:rPr>
              <a:t>It is also found in infected people. </a:t>
            </a:r>
          </a:p>
          <a:p>
            <a:pPr marL="114300" indent="-114300" eaLnBrk="1" hangingPunct="1">
              <a:buFontTx/>
              <a:buChar char="•"/>
            </a:pPr>
            <a:r>
              <a:rPr lang="en-US" dirty="0" smtClean="0">
                <a:latin typeface="Times New Roman" charset="0"/>
              </a:rPr>
              <a:t>The bacteria can contaminate meat during slaughtering.</a:t>
            </a:r>
          </a:p>
          <a:p>
            <a:pPr marL="114300" indent="-114300" eaLnBrk="1" hangingPunct="1">
              <a:buFontTx/>
              <a:buChar char="•"/>
            </a:pPr>
            <a:r>
              <a:rPr lang="en-US" dirty="0" smtClean="0">
                <a:latin typeface="Times New Roman" charset="0"/>
              </a:rPr>
              <a:t>Eating only a small amount of the bacteria can make a person sick.</a:t>
            </a:r>
          </a:p>
          <a:p>
            <a:pPr marL="114300" indent="-114300" eaLnBrk="1" hangingPunct="1">
              <a:buFontTx/>
              <a:buChar char="•"/>
            </a:pPr>
            <a:r>
              <a:rPr lang="en-US" dirty="0" smtClean="0">
                <a:latin typeface="Times New Roman" charset="0"/>
              </a:rPr>
              <a:t>Once eaten, it produces toxins in the intestines, which cause the illness. </a:t>
            </a:r>
          </a:p>
          <a:p>
            <a:pPr marL="114300" indent="-114300" eaLnBrk="1" hangingPunct="1">
              <a:buFontTx/>
              <a:buChar char="•"/>
            </a:pPr>
            <a:r>
              <a:rPr lang="en-US" dirty="0" smtClean="0">
                <a:latin typeface="Times New Roman" charset="0"/>
              </a:rPr>
              <a:t>The bacteria are often in a person</a:t>
            </a:r>
            <a:r>
              <a:rPr lang="ja-JP" altLang="en-US" dirty="0" smtClean="0">
                <a:latin typeface="Times New Roman" charset="0"/>
              </a:rPr>
              <a:t>’</a:t>
            </a:r>
            <a:r>
              <a:rPr lang="en-US" altLang="ja-JP" dirty="0" smtClean="0">
                <a:latin typeface="Times New Roman" charset="0"/>
              </a:rPr>
              <a:t>s feces for weeks after symptoms have ended.</a:t>
            </a:r>
          </a:p>
          <a:p>
            <a:pPr marL="114300" indent="-114300" eaLnBrk="1" hangingPunct="1">
              <a:spcBef>
                <a:spcPct val="0"/>
              </a:spcBef>
            </a:pPr>
            <a:endParaRPr lang="en-US" dirty="0">
              <a:latin typeface="Times New Roman" charset="0"/>
            </a:endParaRPr>
          </a:p>
        </p:txBody>
      </p:sp>
    </p:spTree>
    <p:extLst>
      <p:ext uri="{BB962C8B-B14F-4D97-AF65-F5344CB8AC3E}">
        <p14:creationId xmlns:p14="http://schemas.microsoft.com/office/powerpoint/2010/main" val="13289313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BDCE51-EA21-5D4A-98CC-BB07B1DEBAA2}" type="slidenum">
              <a:rPr lang="en-US" sz="1200" b="0" smtClean="0">
                <a:solidFill>
                  <a:schemeClr val="tx1"/>
                </a:solidFill>
              </a:rPr>
              <a:pPr eaLnBrk="1" hangingPunct="1">
                <a:defRPr/>
              </a:pPr>
              <a:t>48</a:t>
            </a:fld>
            <a:endParaRPr lang="en-US" sz="1200" b="0" dirty="0" smtClean="0">
              <a:solidFill>
                <a:schemeClr val="tx1"/>
              </a:solidFill>
            </a:endParaRPr>
          </a:p>
        </p:txBody>
      </p:sp>
      <p:sp>
        <p:nvSpPr>
          <p:cNvPr id="337923" name="Rectangle 2"/>
          <p:cNvSpPr>
            <a:spLocks noGrp="1" noRot="1" noChangeAspect="1" noChangeArrowheads="1" noTextEdit="1"/>
          </p:cNvSpPr>
          <p:nvPr>
            <p:ph type="sldImg"/>
          </p:nvPr>
        </p:nvSpPr>
        <p:spPr>
          <a:xfrm>
            <a:off x="1181100" y="698500"/>
            <a:ext cx="4648200" cy="3486150"/>
          </a:xfrm>
          <a:ln/>
        </p:spPr>
      </p:sp>
      <p:sp>
        <p:nvSpPr>
          <p:cNvPr id="65540" name="Rectangle 3"/>
          <p:cNvSpPr>
            <a:spLocks noGrp="1" noChangeArrowheads="1"/>
          </p:cNvSpPr>
          <p:nvPr>
            <p:ph type="body" idx="1"/>
          </p:nvPr>
        </p:nvSpPr>
        <p:spPr>
          <a:xfrm>
            <a:off x="876300" y="4465638"/>
            <a:ext cx="5140325" cy="4183062"/>
          </a:xfrm>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Viruses are the leading cause of foodborne illness.</a:t>
            </a:r>
          </a:p>
          <a:p>
            <a:pPr marL="114300" indent="-114300" eaLnBrk="1" hangingPunct="1">
              <a:defRPr/>
            </a:pPr>
            <a:endParaRPr lang="en-US" dirty="0" smtClean="0">
              <a:ea typeface="+mn-ea"/>
              <a:cs typeface="+mn-cs"/>
            </a:endParaRPr>
          </a:p>
        </p:txBody>
      </p:sp>
    </p:spTree>
    <p:extLst>
      <p:ext uri="{BB962C8B-B14F-4D97-AF65-F5344CB8AC3E}">
        <p14:creationId xmlns:p14="http://schemas.microsoft.com/office/powerpoint/2010/main" val="259201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48D8AF-43BE-444A-A78F-95548ED53676}" type="slidenum">
              <a:rPr lang="en-US" sz="1200" b="0" smtClean="0">
                <a:solidFill>
                  <a:schemeClr val="tx1"/>
                </a:solidFill>
              </a:rPr>
              <a:pPr eaLnBrk="1" hangingPunct="1">
                <a:defRPr/>
              </a:pPr>
              <a:t>49</a:t>
            </a:fld>
            <a:endParaRPr lang="en-US" sz="1200" b="0" dirty="0" smtClean="0">
              <a:solidFill>
                <a:schemeClr val="tx1"/>
              </a:solidFill>
            </a:endParaRPr>
          </a:p>
        </p:txBody>
      </p:sp>
      <p:sp>
        <p:nvSpPr>
          <p:cNvPr id="338947" name="Rectangle 2"/>
          <p:cNvSpPr>
            <a:spLocks noGrp="1" noRot="1" noChangeAspect="1" noChangeArrowheads="1" noTextEdit="1"/>
          </p:cNvSpPr>
          <p:nvPr>
            <p:ph type="sldImg"/>
          </p:nvPr>
        </p:nvSpPr>
        <p:spPr>
          <a:xfrm>
            <a:off x="1181100" y="698500"/>
            <a:ext cx="4648200" cy="3486150"/>
          </a:xfrm>
          <a:ln/>
        </p:spPr>
      </p:sp>
      <p:sp>
        <p:nvSpPr>
          <p:cNvPr id="338948"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4300" indent="-114300"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66941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3702FD2-33FE-8C43-AF27-CD1169DBA655}"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295939" name="Rectangle 2"/>
          <p:cNvSpPr>
            <a:spLocks noGrp="1" noRot="1" noChangeAspect="1" noChangeArrowheads="1" noTextEdit="1"/>
          </p:cNvSpPr>
          <p:nvPr>
            <p:ph type="sldImg"/>
          </p:nvPr>
        </p:nvSpPr>
        <p:spPr>
          <a:xfrm>
            <a:off x="1181100" y="698500"/>
            <a:ext cx="4648200" cy="3486150"/>
          </a:xfrm>
          <a:ln/>
        </p:spPr>
      </p:sp>
      <p:sp>
        <p:nvSpPr>
          <p:cNvPr id="295940"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National Restaurant Association figures show that one foodborne-illness outbreak can cost an operation thousands of dollars and even result in closure. </a:t>
            </a: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Most important, victims of foodborne illness may experience lost work, medical costs, long-term disability, and even death</a:t>
            </a:r>
            <a:r>
              <a:rPr lang="en-US" dirty="0" smtClean="0">
                <a:latin typeface="Times New Roman" charset="0"/>
                <a:cs typeface="Times New Roman" charset="0"/>
              </a:rPr>
              <a:t>. </a:t>
            </a:r>
            <a:endParaRPr lang="en-US" dirty="0">
              <a:latin typeface="Times New Roman" charset="0"/>
              <a:cs typeface="Times New Roman" charset="0"/>
            </a:endParaRPr>
          </a:p>
        </p:txBody>
      </p:sp>
    </p:spTree>
    <p:extLst>
      <p:ext uri="{BB962C8B-B14F-4D97-AF65-F5344CB8AC3E}">
        <p14:creationId xmlns:p14="http://schemas.microsoft.com/office/powerpoint/2010/main" val="181698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E2E6588-0A94-0846-ADCC-BAC9CFB86E19}" type="slidenum">
              <a:rPr lang="en-US" sz="1200" b="0" smtClean="0">
                <a:solidFill>
                  <a:schemeClr val="tx1"/>
                </a:solidFill>
              </a:rPr>
              <a:pPr eaLnBrk="1" hangingPunct="1">
                <a:defRPr/>
              </a:pPr>
              <a:t>50</a:t>
            </a:fld>
            <a:endParaRPr lang="en-US" sz="1200" b="0" dirty="0" smtClean="0">
              <a:solidFill>
                <a:schemeClr val="tx1"/>
              </a:solidFill>
            </a:endParaRPr>
          </a:p>
        </p:txBody>
      </p:sp>
      <p:sp>
        <p:nvSpPr>
          <p:cNvPr id="339971" name="Rectangle 2"/>
          <p:cNvSpPr>
            <a:spLocks noGrp="1" noRot="1" noChangeAspect="1" noChangeArrowheads="1" noTextEdit="1"/>
          </p:cNvSpPr>
          <p:nvPr>
            <p:ph type="sldImg"/>
          </p:nvPr>
        </p:nvSpPr>
        <p:spPr>
          <a:xfrm>
            <a:off x="1182688" y="696913"/>
            <a:ext cx="4648200" cy="3486150"/>
          </a:xfrm>
          <a:ln/>
        </p:spPr>
      </p:sp>
      <p:sp>
        <p:nvSpPr>
          <p:cNvPr id="126979" name="Rectangle 6"/>
          <p:cNvSpPr>
            <a:spLocks noGrp="1" noChangeArrowheads="1"/>
          </p:cNvSpPr>
          <p:nvPr>
            <p:ph type="body" idx="1"/>
          </p:nvPr>
        </p:nvSpPr>
        <p:spPr>
          <a:xfrm>
            <a:off x="876300" y="4465638"/>
            <a:ext cx="5608638" cy="4183062"/>
          </a:xfrm>
          <a:noFill/>
        </p:spPr>
        <p:txBody>
          <a:bodyPr/>
          <a:lstStyle/>
          <a:p>
            <a:pPr marL="114300" indent="-114300" eaLnBrk="1" hangingPunct="1"/>
            <a:r>
              <a:rPr lang="en-US" b="1" dirty="0">
                <a:latin typeface="Times New Roman" charset="0"/>
              </a:rPr>
              <a:t>Instructor </a:t>
            </a:r>
            <a:r>
              <a:rPr lang="en-US" b="1" dirty="0" smtClean="0">
                <a:latin typeface="Times New Roman" charset="0"/>
              </a:rPr>
              <a:t>Notes</a:t>
            </a:r>
          </a:p>
          <a:p>
            <a:pPr marL="114300" indent="-114300" eaLnBrk="1" hangingPunct="1">
              <a:buFontTx/>
              <a:buChar char="•"/>
            </a:pPr>
            <a:r>
              <a:rPr lang="en-US" dirty="0" smtClean="0">
                <a:latin typeface="Times New Roman" charset="0"/>
                <a:cs typeface="Times New Roman" charset="0"/>
              </a:rPr>
              <a:t>These two viruses are included in the FDA</a:t>
            </a:r>
            <a:r>
              <a:rPr lang="ja-JP" altLang="en-US" dirty="0" smtClean="0">
                <a:latin typeface="Times New Roman" charset="0"/>
                <a:cs typeface="Times New Roman" charset="0"/>
              </a:rPr>
              <a:t>’</a:t>
            </a:r>
            <a:r>
              <a:rPr lang="en-US" altLang="ja-JP" dirty="0" smtClean="0">
                <a:latin typeface="Times New Roman" charset="0"/>
                <a:cs typeface="Times New Roman" charset="0"/>
              </a:rPr>
              <a:t>s </a:t>
            </a:r>
            <a:r>
              <a:rPr lang="ja-JP" altLang="en-US" dirty="0" smtClean="0">
                <a:latin typeface="Times New Roman" charset="0"/>
                <a:cs typeface="Times New Roman" charset="0"/>
              </a:rPr>
              <a:t>“</a:t>
            </a:r>
            <a:r>
              <a:rPr lang="en-US" altLang="ja-JP" dirty="0" smtClean="0">
                <a:latin typeface="Times New Roman" charset="0"/>
                <a:cs typeface="Times New Roman" charset="0"/>
              </a:rPr>
              <a:t>Big Six</a:t>
            </a:r>
            <a:r>
              <a:rPr lang="ja-JP" altLang="en-US" dirty="0" smtClean="0">
                <a:latin typeface="Times New Roman" charset="0"/>
                <a:cs typeface="Times New Roman" charset="0"/>
              </a:rPr>
              <a:t>”</a:t>
            </a:r>
            <a:r>
              <a:rPr lang="en-US" altLang="ja-JP" dirty="0" smtClean="0">
                <a:latin typeface="Times New Roman" charset="0"/>
                <a:cs typeface="Times New Roman" charset="0"/>
              </a:rPr>
              <a:t> pathogens.</a:t>
            </a:r>
          </a:p>
          <a:p>
            <a:pPr marL="114300" indent="-114300" eaLnBrk="1" hangingPunct="1"/>
            <a:endParaRPr lang="en-US" dirty="0">
              <a:latin typeface="Times New Roman" charset="0"/>
            </a:endParaRPr>
          </a:p>
        </p:txBody>
      </p:sp>
    </p:spTree>
    <p:extLst>
      <p:ext uri="{BB962C8B-B14F-4D97-AF65-F5344CB8AC3E}">
        <p14:creationId xmlns:p14="http://schemas.microsoft.com/office/powerpoint/2010/main" val="1385307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5FA83-5E59-F641-B382-392C98CB1D6C}" type="slidenum">
              <a:rPr lang="en-US" sz="1200" b="0" smtClean="0">
                <a:solidFill>
                  <a:schemeClr val="tx1"/>
                </a:solidFill>
              </a:rPr>
              <a:pPr eaLnBrk="1" hangingPunct="1">
                <a:defRPr/>
              </a:pPr>
              <a:t>51</a:t>
            </a:fld>
            <a:endParaRPr lang="en-US" sz="1200" b="0" dirty="0" smtClean="0">
              <a:solidFill>
                <a:schemeClr val="tx1"/>
              </a:solidFill>
            </a:endParaRPr>
          </a:p>
        </p:txBody>
      </p:sp>
      <p:sp>
        <p:nvSpPr>
          <p:cNvPr id="340995" name="Rectangle 2"/>
          <p:cNvSpPr>
            <a:spLocks noGrp="1" noRot="1" noChangeAspect="1" noChangeArrowheads="1" noTextEdit="1"/>
          </p:cNvSpPr>
          <p:nvPr>
            <p:ph type="sldImg"/>
          </p:nvPr>
        </p:nvSpPr>
        <p:spPr>
          <a:xfrm>
            <a:off x="1182688" y="696913"/>
            <a:ext cx="4648200" cy="3486150"/>
          </a:xfrm>
          <a:ln/>
        </p:spPr>
      </p:sp>
      <p:sp>
        <p:nvSpPr>
          <p:cNvPr id="332804" name="Rectangle 3"/>
          <p:cNvSpPr>
            <a:spLocks noGrp="1" noChangeArrowheads="1"/>
          </p:cNvSpPr>
          <p:nvPr>
            <p:ph type="body" idx="1"/>
          </p:nvPr>
        </p:nvSpPr>
        <p:spPr>
          <a:xfrm>
            <a:off x="876300" y="4468813"/>
            <a:ext cx="5432425" cy="4294187"/>
          </a:xfrm>
        </p:spPr>
        <p:txBody>
          <a:bodyPr lIns="93557" tIns="46778" rIns="93557" bIns="46778"/>
          <a:lstStyle/>
          <a:p>
            <a:pPr>
              <a:defRPr/>
            </a:pPr>
            <a:r>
              <a:rPr lang="en-US" b="1" dirty="0" smtClean="0">
                <a:ea typeface="+mn-ea"/>
                <a:cs typeface="+mn-cs"/>
              </a:rPr>
              <a:t>Instructor Notes</a:t>
            </a:r>
          </a:p>
          <a:p>
            <a:pPr>
              <a:buFontTx/>
              <a:buChar char="•"/>
              <a:defRPr/>
            </a:pPr>
            <a:r>
              <a:rPr lang="en-US" dirty="0" smtClean="0">
                <a:ea typeface="+mn-ea"/>
                <a:cs typeface="+mn-cs"/>
              </a:rPr>
              <a:t>Hepatitis A is mainly found in the feces of people infected with it. </a:t>
            </a:r>
          </a:p>
          <a:p>
            <a:pPr>
              <a:buFontTx/>
              <a:buChar char="•"/>
              <a:defRPr/>
            </a:pPr>
            <a:r>
              <a:rPr lang="en-US" dirty="0" smtClean="0">
                <a:ea typeface="+mn-ea"/>
                <a:cs typeface="+mn-cs"/>
              </a:rPr>
              <a:t>The virus can contaminate water and many types of food. </a:t>
            </a:r>
          </a:p>
          <a:p>
            <a:pPr>
              <a:buFontTx/>
              <a:buChar char="•"/>
              <a:defRPr/>
            </a:pPr>
            <a:r>
              <a:rPr lang="en-US" dirty="0" smtClean="0">
                <a:ea typeface="+mn-ea"/>
                <a:cs typeface="+mn-cs"/>
              </a:rPr>
              <a:t>It is commonly linked with ready-to-eat food. However, it has also been linked with shellfish from contaminated water.</a:t>
            </a:r>
          </a:p>
          <a:p>
            <a:pPr>
              <a:buFontTx/>
              <a:buChar char="•"/>
              <a:defRPr/>
            </a:pPr>
            <a:r>
              <a:rPr lang="en-US" dirty="0" smtClean="0">
                <a:ea typeface="+mn-ea"/>
                <a:cs typeface="+mn-cs"/>
              </a:rPr>
              <a:t>The virus is often transferred to food when infected food handlers touch food or equipment with fingers that have feces on them. </a:t>
            </a:r>
          </a:p>
          <a:p>
            <a:pPr>
              <a:buFontTx/>
              <a:buChar char="•"/>
              <a:defRPr/>
            </a:pPr>
            <a:r>
              <a:rPr lang="en-US" dirty="0" smtClean="0">
                <a:ea typeface="+mn-ea"/>
                <a:cs typeface="+mn-cs"/>
              </a:rPr>
              <a:t>Eating only a small amount of the virus can make a person sick. </a:t>
            </a:r>
          </a:p>
          <a:p>
            <a:pPr>
              <a:buFontTx/>
              <a:buChar char="•"/>
              <a:defRPr/>
            </a:pPr>
            <a:r>
              <a:rPr lang="en-US" dirty="0" smtClean="0">
                <a:ea typeface="+mn-ea"/>
                <a:cs typeface="+mn-cs"/>
              </a:rPr>
              <a:t>An infected person may not show symptoms for weeks but can be very infectious. </a:t>
            </a:r>
          </a:p>
          <a:p>
            <a:pPr>
              <a:buFontTx/>
              <a:buChar char="•"/>
              <a:defRPr/>
            </a:pPr>
            <a:r>
              <a:rPr lang="en-US" dirty="0" smtClean="0">
                <a:ea typeface="+mn-ea"/>
                <a:cs typeface="+mn-cs"/>
              </a:rPr>
              <a:t>Cooking does not destroy hepatitis A.</a:t>
            </a:r>
          </a:p>
          <a:p>
            <a:pPr marL="0" indent="0" eaLnBrk="1" hangingPunct="1">
              <a:spcBef>
                <a:spcPct val="0"/>
              </a:spcBef>
              <a:defRPr/>
            </a:pPr>
            <a:endParaRPr lang="en-US" dirty="0" smtClean="0">
              <a:ea typeface="+mn-ea"/>
              <a:cs typeface="+mn-cs"/>
            </a:endParaRPr>
          </a:p>
        </p:txBody>
      </p:sp>
    </p:spTree>
    <p:extLst>
      <p:ext uri="{BB962C8B-B14F-4D97-AF65-F5344CB8AC3E}">
        <p14:creationId xmlns:p14="http://schemas.microsoft.com/office/powerpoint/2010/main" val="646953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73503FA-E4A9-5949-ADF4-8F996706BD42}" type="slidenum">
              <a:rPr lang="en-US" sz="1200" b="0" smtClean="0">
                <a:solidFill>
                  <a:schemeClr val="tx1"/>
                </a:solidFill>
              </a:rPr>
              <a:pPr eaLnBrk="1" hangingPunct="1">
                <a:defRPr/>
              </a:pPr>
              <a:t>52</a:t>
            </a:fld>
            <a:endParaRPr lang="en-US" sz="1200" b="0" dirty="0" smtClean="0">
              <a:solidFill>
                <a:schemeClr val="tx1"/>
              </a:solidFill>
            </a:endParaRPr>
          </a:p>
        </p:txBody>
      </p:sp>
      <p:sp>
        <p:nvSpPr>
          <p:cNvPr id="342019" name="Rectangle 2"/>
          <p:cNvSpPr>
            <a:spLocks noGrp="1" noRot="1" noChangeAspect="1" noChangeArrowheads="1" noTextEdit="1"/>
          </p:cNvSpPr>
          <p:nvPr>
            <p:ph type="sldImg"/>
          </p:nvPr>
        </p:nvSpPr>
        <p:spPr>
          <a:xfrm>
            <a:off x="1182688" y="696913"/>
            <a:ext cx="4648200" cy="3486150"/>
          </a:xfrm>
          <a:ln/>
        </p:spPr>
      </p:sp>
      <p:sp>
        <p:nvSpPr>
          <p:cNvPr id="131075" name="Rectangle 3"/>
          <p:cNvSpPr>
            <a:spLocks noGrp="1" noChangeArrowheads="1"/>
          </p:cNvSpPr>
          <p:nvPr>
            <p:ph type="body" idx="1"/>
          </p:nvPr>
        </p:nvSpPr>
        <p:spPr>
          <a:xfrm>
            <a:off x="876300" y="4468813"/>
            <a:ext cx="5432425" cy="4294187"/>
          </a:xfrm>
          <a:noFill/>
        </p:spPr>
        <p:txBody>
          <a:bodyPr lIns="93557" tIns="46778" rIns="93557" bIns="46778"/>
          <a:lstStyle/>
          <a:p>
            <a:pPr marL="115888" indent="-115888" eaLnBrk="1" hangingPunct="1"/>
            <a:r>
              <a:rPr lang="en-US" b="1" dirty="0">
                <a:latin typeface="Times New Roman" charset="0"/>
              </a:rPr>
              <a:t>Instructor Notes</a:t>
            </a:r>
          </a:p>
          <a:p>
            <a:pPr marL="115888" indent="-115888" eaLnBrk="1" hangingPunct="1">
              <a:buFontTx/>
              <a:buChar char="•"/>
            </a:pPr>
            <a:r>
              <a:rPr lang="en-US" dirty="0">
                <a:latin typeface="Times New Roman" charset="0"/>
              </a:rPr>
              <a:t>Like hepatitis A, Norovirus is commonly linked with ready-to-eat food. </a:t>
            </a:r>
          </a:p>
          <a:p>
            <a:pPr marL="115888" indent="-115888" eaLnBrk="1" hangingPunct="1">
              <a:buFontTx/>
              <a:buChar char="•"/>
            </a:pPr>
            <a:r>
              <a:rPr lang="en-US" dirty="0">
                <a:latin typeface="Times New Roman" charset="0"/>
              </a:rPr>
              <a:t>It has also been linked with contaminated water. </a:t>
            </a:r>
          </a:p>
          <a:p>
            <a:pPr marL="115888" indent="-115888" eaLnBrk="1" hangingPunct="1">
              <a:buFontTx/>
              <a:buChar char="•"/>
            </a:pPr>
            <a:r>
              <a:rPr lang="en-US" dirty="0">
                <a:latin typeface="Times New Roman" charset="0"/>
              </a:rPr>
              <a:t>Norovirus is often transferred to food when infected </a:t>
            </a:r>
            <a:r>
              <a:rPr lang="en-US" dirty="0" smtClean="0">
                <a:latin typeface="Times New Roman" charset="0"/>
              </a:rPr>
              <a:t>food handlers </a:t>
            </a:r>
            <a:r>
              <a:rPr lang="en-US" dirty="0">
                <a:latin typeface="Times New Roman" charset="0"/>
              </a:rPr>
              <a:t>touch food or equipment with fingers that have feces on them.</a:t>
            </a:r>
          </a:p>
          <a:p>
            <a:pPr marL="115888" indent="-115888" eaLnBrk="1" hangingPunct="1">
              <a:buFontTx/>
              <a:buChar char="•"/>
            </a:pPr>
            <a:r>
              <a:rPr lang="en-US" dirty="0">
                <a:latin typeface="Times New Roman" charset="0"/>
              </a:rPr>
              <a:t>Eating only a small amount of Norovirus can make a person sick. It is also very contagious. </a:t>
            </a:r>
          </a:p>
          <a:p>
            <a:pPr marL="115888" indent="-115888" eaLnBrk="1" hangingPunct="1">
              <a:buFontTx/>
              <a:buChar char="•"/>
            </a:pPr>
            <a:r>
              <a:rPr lang="en-US" dirty="0">
                <a:latin typeface="Times New Roman" charset="0"/>
              </a:rPr>
              <a:t>People become contagious within a few hours after eating it. </a:t>
            </a:r>
          </a:p>
          <a:p>
            <a:pPr marL="115888" indent="-115888" eaLnBrk="1" hangingPunct="1">
              <a:buFontTx/>
              <a:buChar char="•"/>
            </a:pPr>
            <a:r>
              <a:rPr lang="en-US" dirty="0">
                <a:latin typeface="Times New Roman" charset="0"/>
              </a:rPr>
              <a:t>The virus is often in a person</a:t>
            </a:r>
            <a:r>
              <a:rPr lang="ja-JP" altLang="en-US" dirty="0">
                <a:latin typeface="Times New Roman" charset="0"/>
              </a:rPr>
              <a:t>’</a:t>
            </a:r>
            <a:r>
              <a:rPr lang="en-US" altLang="ja-JP" dirty="0">
                <a:latin typeface="Times New Roman" charset="0"/>
              </a:rPr>
              <a:t>s feces for days after symptoms have ended.</a:t>
            </a:r>
          </a:p>
          <a:p>
            <a:pPr marL="115888" indent="-115888" eaLnBrk="1" hangingPunct="1">
              <a:spcBef>
                <a:spcPct val="0"/>
              </a:spcBef>
            </a:pPr>
            <a:endParaRPr lang="en-US" dirty="0">
              <a:latin typeface="Times New Roman" charset="0"/>
            </a:endParaRPr>
          </a:p>
        </p:txBody>
      </p:sp>
    </p:spTree>
    <p:extLst>
      <p:ext uri="{BB962C8B-B14F-4D97-AF65-F5344CB8AC3E}">
        <p14:creationId xmlns:p14="http://schemas.microsoft.com/office/powerpoint/2010/main" val="31346957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506DBE-550E-5348-8977-814C38BBB5EF}" type="slidenum">
              <a:rPr lang="en-US" sz="1200" b="0" smtClean="0">
                <a:solidFill>
                  <a:schemeClr val="tx1"/>
                </a:solidFill>
              </a:rPr>
              <a:pPr eaLnBrk="1" hangingPunct="1">
                <a:defRPr/>
              </a:pPr>
              <a:t>53</a:t>
            </a:fld>
            <a:endParaRPr lang="en-US" sz="1200" b="0" dirty="0" smtClean="0">
              <a:solidFill>
                <a:schemeClr val="tx1"/>
              </a:solidFill>
            </a:endParaRPr>
          </a:p>
        </p:txBody>
      </p:sp>
      <p:sp>
        <p:nvSpPr>
          <p:cNvPr id="343043" name="Rectangle 2"/>
          <p:cNvSpPr>
            <a:spLocks noGrp="1" noRot="1" noChangeAspect="1" noChangeArrowheads="1" noTextEdit="1"/>
          </p:cNvSpPr>
          <p:nvPr>
            <p:ph type="sldImg"/>
          </p:nvPr>
        </p:nvSpPr>
        <p:spPr>
          <a:xfrm>
            <a:off x="1181100" y="698500"/>
            <a:ext cx="4648200" cy="3486150"/>
          </a:xfrm>
          <a:ln/>
        </p:spPr>
      </p:sp>
    </p:spTree>
    <p:extLst>
      <p:ext uri="{BB962C8B-B14F-4D97-AF65-F5344CB8AC3E}">
        <p14:creationId xmlns:p14="http://schemas.microsoft.com/office/powerpoint/2010/main" val="2671574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5B44081-0BAC-2B47-B2D5-A0A20EF496BC}" type="slidenum">
              <a:rPr lang="en-US" sz="1200" b="0" smtClean="0">
                <a:solidFill>
                  <a:schemeClr val="tx1"/>
                </a:solidFill>
              </a:rPr>
              <a:pPr eaLnBrk="1" hangingPunct="1">
                <a:defRPr/>
              </a:pPr>
              <a:t>54</a:t>
            </a:fld>
            <a:endParaRPr lang="en-US" sz="1200" b="0" dirty="0" smtClean="0">
              <a:solidFill>
                <a:schemeClr val="tx1"/>
              </a:solidFill>
            </a:endParaRPr>
          </a:p>
        </p:txBody>
      </p:sp>
      <p:sp>
        <p:nvSpPr>
          <p:cNvPr id="344067" name="Rectangle 2"/>
          <p:cNvSpPr>
            <a:spLocks noGrp="1" noRot="1" noChangeAspect="1" noChangeArrowheads="1" noTextEdit="1"/>
          </p:cNvSpPr>
          <p:nvPr>
            <p:ph type="sldImg"/>
          </p:nvPr>
        </p:nvSpPr>
        <p:spPr>
          <a:xfrm>
            <a:off x="1181100" y="698500"/>
            <a:ext cx="4648200" cy="3486150"/>
          </a:xfrm>
          <a:ln/>
        </p:spPr>
      </p:sp>
      <p:sp>
        <p:nvSpPr>
          <p:cNvPr id="4" name="Rectangle 3"/>
          <p:cNvSpPr/>
          <p:nvPr/>
        </p:nvSpPr>
        <p:spPr>
          <a:xfrm>
            <a:off x="1320800" y="4419600"/>
            <a:ext cx="4813300" cy="1384300"/>
          </a:xfrm>
          <a:prstGeom prst="rect">
            <a:avLst/>
          </a:prstGeom>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The most important way to prevent foodborne illnesses from parasites is to purchase food from approved, reputable suppliers.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Cooking food to required minimum internal temperatures is also important.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Make sure that fish that will be served raw or undercooked has been correctly frozen by the manufacturer.</a:t>
            </a:r>
          </a:p>
        </p:txBody>
      </p:sp>
    </p:spTree>
    <p:extLst>
      <p:ext uri="{BB962C8B-B14F-4D97-AF65-F5344CB8AC3E}">
        <p14:creationId xmlns:p14="http://schemas.microsoft.com/office/powerpoint/2010/main" val="253112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33E37BB-CCEB-8943-9ABC-695414AC7B30}" type="slidenum">
              <a:rPr lang="en-US" sz="1200" b="0" smtClean="0">
                <a:solidFill>
                  <a:schemeClr val="tx1"/>
                </a:solidFill>
              </a:rPr>
              <a:pPr eaLnBrk="1" hangingPunct="1">
                <a:defRPr/>
              </a:pPr>
              <a:t>55</a:t>
            </a:fld>
            <a:endParaRPr lang="en-US" sz="1200" b="0" dirty="0" smtClean="0">
              <a:solidFill>
                <a:schemeClr val="tx1"/>
              </a:solidFill>
            </a:endParaRPr>
          </a:p>
        </p:txBody>
      </p:sp>
      <p:sp>
        <p:nvSpPr>
          <p:cNvPr id="345091" name="Rectangle 2"/>
          <p:cNvSpPr>
            <a:spLocks noGrp="1" noRot="1" noChangeAspect="1" noChangeArrowheads="1" noTextEdit="1"/>
          </p:cNvSpPr>
          <p:nvPr>
            <p:ph type="sldImg"/>
          </p:nvPr>
        </p:nvSpPr>
        <p:spPr>
          <a:xfrm>
            <a:off x="1181100" y="698500"/>
            <a:ext cx="4648200" cy="3486150"/>
          </a:xfrm>
          <a:ln/>
        </p:spPr>
      </p:sp>
      <p:sp>
        <p:nvSpPr>
          <p:cNvPr id="345092" name="Rectangle 3"/>
          <p:cNvSpPr>
            <a:spLocks noGrp="1" noChangeArrowheads="1"/>
          </p:cNvSpPr>
          <p:nvPr>
            <p:ph type="body" idx="1"/>
          </p:nvPr>
        </p:nvSpPr>
        <p:spPr>
          <a:xfrm>
            <a:off x="876300" y="4468813"/>
            <a:ext cx="508476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Fungi include yeasts, molds, and mushrooms.</a:t>
            </a:r>
          </a:p>
        </p:txBody>
      </p:sp>
    </p:spTree>
    <p:extLst>
      <p:ext uri="{BB962C8B-B14F-4D97-AF65-F5344CB8AC3E}">
        <p14:creationId xmlns:p14="http://schemas.microsoft.com/office/powerpoint/2010/main" val="1445897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77540-4EC5-1940-9000-19F53D779FB8}" type="slidenum">
              <a:rPr lang="en-US" sz="1200" b="0" smtClean="0">
                <a:solidFill>
                  <a:schemeClr val="tx1"/>
                </a:solidFill>
              </a:rPr>
              <a:pPr eaLnBrk="1" hangingPunct="1">
                <a:defRPr/>
              </a:pPr>
              <a:t>56</a:t>
            </a:fld>
            <a:endParaRPr lang="en-US" sz="1200" b="0" dirty="0" smtClean="0">
              <a:solidFill>
                <a:schemeClr val="tx1"/>
              </a:solidFill>
            </a:endParaRPr>
          </a:p>
        </p:txBody>
      </p:sp>
      <p:sp>
        <p:nvSpPr>
          <p:cNvPr id="346115" name="Rectangle 2"/>
          <p:cNvSpPr>
            <a:spLocks noGrp="1" noRot="1" noChangeAspect="1" noChangeArrowheads="1" noTextEdit="1"/>
          </p:cNvSpPr>
          <p:nvPr>
            <p:ph type="sldImg"/>
          </p:nvPr>
        </p:nvSpPr>
        <p:spPr>
          <a:xfrm>
            <a:off x="1182688" y="696913"/>
            <a:ext cx="4648200" cy="3486150"/>
          </a:xfrm>
          <a:ln/>
        </p:spPr>
      </p:sp>
      <p:sp>
        <p:nvSpPr>
          <p:cNvPr id="139267"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Some toxins are naturally associated with certain plants, mushrooms, and seafood. Toxins are a natural part of some fish.</a:t>
            </a:r>
          </a:p>
          <a:p>
            <a:pPr marL="114300" indent="-114300" eaLnBrk="1" hangingPunct="1">
              <a:buFontTx/>
              <a:buChar char="•"/>
            </a:pPr>
            <a:r>
              <a:rPr lang="en-US" dirty="0">
                <a:latin typeface="Times New Roman" charset="0"/>
              </a:rPr>
              <a:t>Other toxins, such as histamine, are made by pathogens on the fish when it is time-temperature abused. This can occur in tuna, bonito, mackerel, and </a:t>
            </a:r>
            <a:r>
              <a:rPr lang="en-US" dirty="0" smtClean="0">
                <a:latin typeface="Times New Roman" charset="0"/>
              </a:rPr>
              <a:t>mahimahi</a:t>
            </a:r>
            <a:r>
              <a:rPr lang="en-US" dirty="0">
                <a:latin typeface="Times New Roman" charset="0"/>
              </a:rPr>
              <a:t>. </a:t>
            </a:r>
          </a:p>
          <a:p>
            <a:pPr marL="114300" indent="-114300" eaLnBrk="1" hangingPunct="1">
              <a:buFontTx/>
              <a:buChar char="•"/>
            </a:pPr>
            <a:r>
              <a:rPr lang="en-US" dirty="0">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p:txBody>
      </p:sp>
    </p:spTree>
    <p:extLst>
      <p:ext uri="{BB962C8B-B14F-4D97-AF65-F5344CB8AC3E}">
        <p14:creationId xmlns:p14="http://schemas.microsoft.com/office/powerpoint/2010/main" val="12947950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8A09A69-E1C8-434A-9253-B4A500A9A692}" type="slidenum">
              <a:rPr lang="en-US" sz="1200" b="0" smtClean="0">
                <a:solidFill>
                  <a:schemeClr val="tx1"/>
                </a:solidFill>
              </a:rPr>
              <a:pPr eaLnBrk="1" hangingPunct="1">
                <a:defRPr/>
              </a:pPr>
              <a:t>57</a:t>
            </a:fld>
            <a:endParaRPr lang="en-US" sz="1200" b="0" dirty="0" smtClean="0">
              <a:solidFill>
                <a:schemeClr val="tx1"/>
              </a:solidFill>
            </a:endParaRPr>
          </a:p>
        </p:txBody>
      </p:sp>
      <p:sp>
        <p:nvSpPr>
          <p:cNvPr id="347139" name="Rectangle 2"/>
          <p:cNvSpPr>
            <a:spLocks noGrp="1" noRot="1" noChangeAspect="1" noChangeArrowheads="1" noTextEdit="1"/>
          </p:cNvSpPr>
          <p:nvPr>
            <p:ph type="sldImg"/>
          </p:nvPr>
        </p:nvSpPr>
        <p:spPr>
          <a:xfrm>
            <a:off x="1182688" y="696913"/>
            <a:ext cx="4648200" cy="3486150"/>
          </a:xfrm>
          <a:ln/>
        </p:spPr>
      </p:sp>
      <p:sp>
        <p:nvSpPr>
          <p:cNvPr id="141315"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p:txBody>
      </p:sp>
    </p:spTree>
    <p:extLst>
      <p:ext uri="{BB962C8B-B14F-4D97-AF65-F5344CB8AC3E}">
        <p14:creationId xmlns:p14="http://schemas.microsoft.com/office/powerpoint/2010/main" val="28022647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FE3F2-B1A3-364D-8D2D-74D8DEE7BF64}" type="slidenum">
              <a:rPr lang="en-US" sz="1200" b="0" smtClean="0">
                <a:solidFill>
                  <a:schemeClr val="tx1"/>
                </a:solidFill>
              </a:rPr>
              <a:pPr eaLnBrk="1" hangingPunct="1">
                <a:defRPr/>
              </a:pPr>
              <a:t>58</a:t>
            </a:fld>
            <a:endParaRPr lang="en-US" sz="1200" b="0" dirty="0" smtClean="0">
              <a:solidFill>
                <a:schemeClr val="tx1"/>
              </a:solidFill>
            </a:endParaRPr>
          </a:p>
        </p:txBody>
      </p:sp>
      <p:sp>
        <p:nvSpPr>
          <p:cNvPr id="348163" name="Rectangle 2"/>
          <p:cNvSpPr>
            <a:spLocks noGrp="1" noRot="1" noChangeAspect="1" noChangeArrowheads="1" noTextEdit="1"/>
          </p:cNvSpPr>
          <p:nvPr>
            <p:ph type="sldImg"/>
          </p:nvPr>
        </p:nvSpPr>
        <p:spPr>
          <a:xfrm>
            <a:off x="1181100" y="698500"/>
            <a:ext cx="4648200" cy="3486150"/>
          </a:xfrm>
          <a:ln/>
        </p:spPr>
      </p:sp>
      <p:sp>
        <p:nvSpPr>
          <p:cNvPr id="348164"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Chemicals can contaminate food if they are used or stored the wrong way. </a:t>
            </a:r>
          </a:p>
          <a:p>
            <a:pPr marL="114300" indent="-114300" eaLnBrk="1" hangingPunct="1">
              <a:buFontTx/>
              <a:buChar char="•"/>
              <a:defRPr/>
            </a:pPr>
            <a:r>
              <a:rPr lang="en-US" dirty="0">
                <a:latin typeface="Times New Roman" charset="0"/>
                <a:cs typeface="+mn-cs"/>
              </a:rPr>
              <a:t>Cleaners, sanitizers, polishes, machine lubricants, and pesticides can be risks. Also included are deodorizers, first-aid products, and health and beauty products, such as hand lotions and hairsprays. </a:t>
            </a:r>
          </a:p>
          <a:p>
            <a:pPr marL="114300" indent="-114300" eaLnBrk="1" hangingPunct="1">
              <a:buFontTx/>
              <a:buChar char="•"/>
              <a:defRPr/>
            </a:pPr>
            <a:r>
              <a:rPr lang="en-US" dirty="0">
                <a:latin typeface="Times New Roman" charset="0"/>
                <a:cs typeface="+mn-cs"/>
              </a:rPr>
              <a:t>Certain types of kitchenware and equipment can be risks for chemical contamination. These include items made from pewter, copper, zinc, and some types of painted pottery. These materials are not food grade and can contaminate food. This is especially true when acidic food, such as tomato sauce, is held in them, as shown on the slide.</a:t>
            </a:r>
          </a:p>
        </p:txBody>
      </p:sp>
    </p:spTree>
    <p:extLst>
      <p:ext uri="{BB962C8B-B14F-4D97-AF65-F5344CB8AC3E}">
        <p14:creationId xmlns:p14="http://schemas.microsoft.com/office/powerpoint/2010/main" val="2798500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1C0004-EC70-3640-BBA6-3F74B405760B}" type="slidenum">
              <a:rPr lang="en-US" sz="1200" b="0" smtClean="0">
                <a:solidFill>
                  <a:schemeClr val="tx1"/>
                </a:solidFill>
              </a:rPr>
              <a:pPr eaLnBrk="1" hangingPunct="1">
                <a:defRPr/>
              </a:pPr>
              <a:t>59</a:t>
            </a:fld>
            <a:endParaRPr lang="en-US" sz="1200" b="0" dirty="0" smtClean="0">
              <a:solidFill>
                <a:schemeClr val="tx1"/>
              </a:solidFill>
            </a:endParaRPr>
          </a:p>
        </p:txBody>
      </p:sp>
      <p:sp>
        <p:nvSpPr>
          <p:cNvPr id="349187" name="Rectangle 2"/>
          <p:cNvSpPr>
            <a:spLocks noGrp="1" noRot="1" noChangeAspect="1" noChangeArrowheads="1" noTextEdit="1"/>
          </p:cNvSpPr>
          <p:nvPr>
            <p:ph type="sldImg"/>
          </p:nvPr>
        </p:nvSpPr>
        <p:spPr>
          <a:xfrm>
            <a:off x="1181100" y="698500"/>
            <a:ext cx="4648200" cy="3486150"/>
          </a:xfrm>
          <a:ln/>
        </p:spPr>
      </p:sp>
      <p:sp>
        <p:nvSpPr>
          <p:cNvPr id="349188"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If an illness is suspected, call the emergency number in your area and the Poison Control number. Consult the chemical</a:t>
            </a:r>
            <a:r>
              <a:rPr lang="ja-JP" altLang="en-US" dirty="0">
                <a:latin typeface="Times New Roman" charset="0"/>
                <a:cs typeface="+mn-cs"/>
              </a:rPr>
              <a:t>’</a:t>
            </a:r>
            <a:r>
              <a:rPr lang="en-US" dirty="0">
                <a:latin typeface="Times New Roman" charset="0"/>
                <a:cs typeface="+mn-cs"/>
              </a:rPr>
              <a:t>s Material Safety Data Sheet (MSDS), which contains important safety information about the chemical.</a:t>
            </a:r>
          </a:p>
        </p:txBody>
      </p:sp>
    </p:spTree>
    <p:extLst>
      <p:ext uri="{BB962C8B-B14F-4D97-AF65-F5344CB8AC3E}">
        <p14:creationId xmlns:p14="http://schemas.microsoft.com/office/powerpoint/2010/main" val="286798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C99A4FA-B570-4A44-A340-8B6B363A0606}"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296963" name="Rectangle 2"/>
          <p:cNvSpPr>
            <a:spLocks noGrp="1" noRot="1" noChangeAspect="1" noChangeArrowheads="1" noTextEdit="1"/>
          </p:cNvSpPr>
          <p:nvPr>
            <p:ph type="sldImg"/>
          </p:nvPr>
        </p:nvSpPr>
        <p:spPr>
          <a:xfrm>
            <a:off x="1181100" y="698500"/>
            <a:ext cx="4648200" cy="3486150"/>
          </a:xfrm>
          <a:ln/>
        </p:spPr>
      </p:sp>
      <p:sp>
        <p:nvSpPr>
          <p:cNvPr id="296964"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National Restaurant Association figures show that one foodborne-illness outbreak can cost an operation thousands of dollars and even result in closure. </a:t>
            </a: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Most important, victims of foodborne illness may experience lost work, medical costs, long-term disability, and even death</a:t>
            </a:r>
            <a:r>
              <a:rPr lang="en-US" dirty="0" smtClean="0">
                <a:latin typeface="Times New Roman" charset="0"/>
                <a:cs typeface="Times New Roman" charset="0"/>
              </a:rPr>
              <a:t>. </a:t>
            </a:r>
            <a:endParaRPr lang="en-US" dirty="0">
              <a:latin typeface="Times New Roman" charset="0"/>
              <a:cs typeface="Times New Roman" charset="0"/>
            </a:endParaRPr>
          </a:p>
        </p:txBody>
      </p:sp>
    </p:spTree>
    <p:extLst>
      <p:ext uri="{BB962C8B-B14F-4D97-AF65-F5344CB8AC3E}">
        <p14:creationId xmlns:p14="http://schemas.microsoft.com/office/powerpoint/2010/main" val="31816644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DEB32E6-D0D2-034B-B127-1621FDEBD066}" type="slidenum">
              <a:rPr lang="en-US" sz="1200" b="0" smtClean="0">
                <a:solidFill>
                  <a:schemeClr val="tx1"/>
                </a:solidFill>
              </a:rPr>
              <a:pPr eaLnBrk="1" hangingPunct="1">
                <a:defRPr/>
              </a:pPr>
              <a:t>60</a:t>
            </a:fld>
            <a:endParaRPr lang="en-US" sz="1200" b="0" dirty="0" smtClean="0">
              <a:solidFill>
                <a:schemeClr val="tx1"/>
              </a:solidFill>
            </a:endParaRPr>
          </a:p>
        </p:txBody>
      </p:sp>
      <p:sp>
        <p:nvSpPr>
          <p:cNvPr id="350211" name="Rectangle 2"/>
          <p:cNvSpPr>
            <a:spLocks noGrp="1" noRot="1" noChangeAspect="1" noChangeArrowheads="1" noTextEdit="1"/>
          </p:cNvSpPr>
          <p:nvPr>
            <p:ph type="sldImg"/>
          </p:nvPr>
        </p:nvSpPr>
        <p:spPr>
          <a:xfrm>
            <a:off x="1181100" y="698500"/>
            <a:ext cx="4648200" cy="3486150"/>
          </a:xfrm>
          <a:ln/>
        </p:spPr>
      </p:sp>
      <p:sp>
        <p:nvSpPr>
          <p:cNvPr id="147459"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Tree>
    <p:extLst>
      <p:ext uri="{BB962C8B-B14F-4D97-AF65-F5344CB8AC3E}">
        <p14:creationId xmlns:p14="http://schemas.microsoft.com/office/powerpoint/2010/main" val="1568937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CF074C-9D9F-1945-9011-B3E306F8409C}" type="slidenum">
              <a:rPr lang="en-US" sz="1200" b="0" smtClean="0">
                <a:solidFill>
                  <a:schemeClr val="tx1"/>
                </a:solidFill>
              </a:rPr>
              <a:pPr eaLnBrk="1" hangingPunct="1">
                <a:defRPr/>
              </a:pPr>
              <a:t>61</a:t>
            </a:fld>
            <a:endParaRPr lang="en-US" sz="1200" b="0" dirty="0" smtClean="0">
              <a:solidFill>
                <a:schemeClr val="tx1"/>
              </a:solidFill>
            </a:endParaRPr>
          </a:p>
        </p:txBody>
      </p:sp>
      <p:sp>
        <p:nvSpPr>
          <p:cNvPr id="351235" name="Rectangle 2"/>
          <p:cNvSpPr>
            <a:spLocks noGrp="1" noRot="1" noChangeAspect="1" noChangeArrowheads="1" noTextEdit="1"/>
          </p:cNvSpPr>
          <p:nvPr>
            <p:ph type="sldImg"/>
          </p:nvPr>
        </p:nvSpPr>
        <p:spPr>
          <a:xfrm>
            <a:off x="1181100" y="698500"/>
            <a:ext cx="4648200" cy="3486150"/>
          </a:xfrm>
          <a:ln/>
        </p:spPr>
      </p:sp>
      <p:sp>
        <p:nvSpPr>
          <p:cNvPr id="149507"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Tree>
    <p:extLst>
      <p:ext uri="{BB962C8B-B14F-4D97-AF65-F5344CB8AC3E}">
        <p14:creationId xmlns:p14="http://schemas.microsoft.com/office/powerpoint/2010/main" val="15575142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502B503-1F60-E547-9A4F-58EB772150D1}" type="slidenum">
              <a:rPr lang="en-US" sz="1200" b="0" smtClean="0">
                <a:solidFill>
                  <a:schemeClr val="tx1"/>
                </a:solidFill>
              </a:rPr>
              <a:pPr eaLnBrk="1" hangingPunct="1">
                <a:defRPr/>
              </a:pPr>
              <a:t>62</a:t>
            </a:fld>
            <a:endParaRPr lang="en-US" sz="1200" b="0" dirty="0" smtClean="0">
              <a:solidFill>
                <a:schemeClr val="tx1"/>
              </a:solidFill>
            </a:endParaRPr>
          </a:p>
        </p:txBody>
      </p:sp>
      <p:sp>
        <p:nvSpPr>
          <p:cNvPr id="352259" name="Rectangle 2"/>
          <p:cNvSpPr>
            <a:spLocks noGrp="1" noRot="1" noChangeAspect="1" noChangeArrowheads="1" noTextEdit="1"/>
          </p:cNvSpPr>
          <p:nvPr>
            <p:ph type="sldImg"/>
          </p:nvPr>
        </p:nvSpPr>
        <p:spPr>
          <a:xfrm>
            <a:off x="1181100" y="698500"/>
            <a:ext cx="4648200" cy="3486150"/>
          </a:xfrm>
          <a:ln/>
        </p:spPr>
      </p:sp>
      <p:sp>
        <p:nvSpPr>
          <p:cNvPr id="151555"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
        <p:nvSpPr>
          <p:cNvPr id="352261"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Food can become contaminated when objects get into it. It can also happen when natural objects are left in food, like bones in a fish fillet.</a:t>
            </a:r>
          </a:p>
        </p:txBody>
      </p:sp>
    </p:spTree>
    <p:extLst>
      <p:ext uri="{BB962C8B-B14F-4D97-AF65-F5344CB8AC3E}">
        <p14:creationId xmlns:p14="http://schemas.microsoft.com/office/powerpoint/2010/main" val="63252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4F6667-CEE1-4440-85E1-4538607A65CB}" type="slidenum">
              <a:rPr lang="en-US" sz="1200" b="0" smtClean="0">
                <a:solidFill>
                  <a:schemeClr val="tx1"/>
                </a:solidFill>
              </a:rPr>
              <a:pPr eaLnBrk="1" hangingPunct="1">
                <a:defRPr/>
              </a:pPr>
              <a:t>63</a:t>
            </a:fld>
            <a:endParaRPr lang="en-US" sz="1200" b="0" dirty="0" smtClean="0">
              <a:solidFill>
                <a:schemeClr val="tx1"/>
              </a:solidFill>
            </a:endParaRPr>
          </a:p>
        </p:txBody>
      </p:sp>
      <p:sp>
        <p:nvSpPr>
          <p:cNvPr id="353283" name="Rectangle 2"/>
          <p:cNvSpPr>
            <a:spLocks noGrp="1" noRot="1" noChangeAspect="1" noChangeArrowheads="1" noTextEdit="1"/>
          </p:cNvSpPr>
          <p:nvPr>
            <p:ph type="sldImg"/>
          </p:nvPr>
        </p:nvSpPr>
        <p:spPr>
          <a:xfrm>
            <a:off x="1181100" y="698500"/>
            <a:ext cx="4648200" cy="3486150"/>
          </a:xfrm>
          <a:ln/>
        </p:spPr>
      </p:sp>
      <p:sp>
        <p:nvSpPr>
          <p:cNvPr id="153603"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Tree>
    <p:extLst>
      <p:ext uri="{BB962C8B-B14F-4D97-AF65-F5344CB8AC3E}">
        <p14:creationId xmlns:p14="http://schemas.microsoft.com/office/powerpoint/2010/main" val="20474578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CB15045-FDDF-2F49-8F1F-576D3DC7CFAE}" type="slidenum">
              <a:rPr lang="en-US" sz="1200" b="0" smtClean="0">
                <a:solidFill>
                  <a:schemeClr val="tx1"/>
                </a:solidFill>
              </a:rPr>
              <a:pPr eaLnBrk="1" hangingPunct="1">
                <a:defRPr/>
              </a:pPr>
              <a:t>64</a:t>
            </a:fld>
            <a:endParaRPr lang="en-US" sz="1200" b="0" dirty="0" smtClean="0">
              <a:solidFill>
                <a:schemeClr val="tx1"/>
              </a:solidFill>
            </a:endParaRPr>
          </a:p>
        </p:txBody>
      </p:sp>
      <p:sp>
        <p:nvSpPr>
          <p:cNvPr id="354307" name="Rectangle 2"/>
          <p:cNvSpPr>
            <a:spLocks noGrp="1" noRot="1" noChangeAspect="1" noChangeArrowheads="1" noTextEdit="1"/>
          </p:cNvSpPr>
          <p:nvPr>
            <p:ph type="sldImg"/>
          </p:nvPr>
        </p:nvSpPr>
        <p:spPr>
          <a:xfrm>
            <a:off x="1181100" y="698500"/>
            <a:ext cx="4648200" cy="3486150"/>
          </a:xfrm>
          <a:ln/>
        </p:spPr>
      </p:sp>
      <p:sp>
        <p:nvSpPr>
          <p:cNvPr id="15565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4300" indent="-114300" eaLnBrk="1" hangingPunct="1">
              <a:buFontTx/>
              <a:buChar char="•"/>
            </a:pPr>
            <a:r>
              <a:rPr lang="en-US" dirty="0">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4300" indent="-114300" eaLnBrk="1" hangingPunct="1">
              <a:buFont typeface="Wingdings" charset="0"/>
              <a:buChar char="§"/>
            </a:pPr>
            <a:r>
              <a:rPr lang="en-US" dirty="0">
                <a:latin typeface="Times New Roman" charset="0"/>
              </a:rPr>
              <a:t>The best way to protect food is to make it as difficult as possible for someone to tamper with it. For this reason, a food defense program should deal with the points in your operation where food is at risk.</a:t>
            </a:r>
          </a:p>
          <a:p>
            <a:pPr marL="114300" indent="-114300" eaLnBrk="1" hangingPunct="1">
              <a:buFont typeface="Wingdings" charset="0"/>
              <a:buChar char="§"/>
            </a:pPr>
            <a:r>
              <a:rPr lang="en-US" dirty="0">
                <a:latin typeface="Times New Roman" charset="0"/>
              </a:rPr>
              <a:t>The FDA has created a tool that can be used to develop a food defense program. It is based on the acronym A.L.E.R.T. It can be used to help you identify the points in your operation where food is at risk.</a:t>
            </a:r>
          </a:p>
          <a:p>
            <a:pPr marL="114300" indent="-114300" eaLnBrk="1" hangingPunct="1">
              <a:buFontTx/>
              <a:buChar char="•"/>
            </a:pPr>
            <a:endParaRPr lang="en-US" dirty="0">
              <a:latin typeface="Times New Roman" charset="0"/>
            </a:endParaRPr>
          </a:p>
          <a:p>
            <a:pPr marL="114300" indent="-114300" eaLnBrk="1" hangingPunct="1">
              <a:buFontTx/>
              <a:buChar char="•"/>
            </a:pPr>
            <a:endParaRPr lang="en-US" dirty="0">
              <a:latin typeface="Times New Roman" charset="0"/>
            </a:endParaRPr>
          </a:p>
        </p:txBody>
      </p:sp>
    </p:spTree>
    <p:extLst>
      <p:ext uri="{BB962C8B-B14F-4D97-AF65-F5344CB8AC3E}">
        <p14:creationId xmlns:p14="http://schemas.microsoft.com/office/powerpoint/2010/main" val="36494786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B8E1AA1-582F-FF46-9750-8CA2D234F02E}" type="slidenum">
              <a:rPr lang="en-US" sz="1200" b="0" smtClean="0">
                <a:solidFill>
                  <a:schemeClr val="tx1"/>
                </a:solidFill>
              </a:rPr>
              <a:pPr eaLnBrk="1" hangingPunct="1">
                <a:defRPr/>
              </a:pPr>
              <a:t>65</a:t>
            </a:fld>
            <a:endParaRPr lang="en-US" sz="1200" b="0" dirty="0" smtClean="0">
              <a:solidFill>
                <a:schemeClr val="tx1"/>
              </a:solidFill>
            </a:endParaRPr>
          </a:p>
        </p:txBody>
      </p:sp>
      <p:sp>
        <p:nvSpPr>
          <p:cNvPr id="355331" name="Rectangle 2"/>
          <p:cNvSpPr>
            <a:spLocks noGrp="1" noRot="1" noChangeAspect="1" noChangeArrowheads="1" noTextEdit="1"/>
          </p:cNvSpPr>
          <p:nvPr>
            <p:ph type="sldImg"/>
          </p:nvPr>
        </p:nvSpPr>
        <p:spPr>
          <a:xfrm>
            <a:off x="1181100" y="698500"/>
            <a:ext cx="4648200" cy="3486150"/>
          </a:xfrm>
          <a:ln/>
        </p:spPr>
      </p:sp>
      <p:sp>
        <p:nvSpPr>
          <p:cNvPr id="157699" name="Rectangle 3"/>
          <p:cNvSpPr>
            <a:spLocks noGrp="1" noChangeArrowheads="1"/>
          </p:cNvSpPr>
          <p:nvPr>
            <p:ph type="body" idx="1"/>
          </p:nvPr>
        </p:nvSpPr>
        <p:spPr>
          <a:xfrm>
            <a:off x="876300" y="4465638"/>
            <a:ext cx="57150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b="1" dirty="0">
                <a:latin typeface="Times New Roman" charset="0"/>
              </a:rPr>
              <a:t>Assure</a:t>
            </a:r>
            <a:r>
              <a:rPr lang="en-US" dirty="0">
                <a:latin typeface="Times New Roman" charset="0"/>
              </a:rPr>
              <a:t> Make sure that products you receive are from safe sources. Supervise product deliveries. Use approved suppliers who practice food defense. Request that delivery vehicles are locked or sealed.</a:t>
            </a:r>
          </a:p>
          <a:p>
            <a:pPr marL="114300" indent="-114300" eaLnBrk="1" hangingPunct="1">
              <a:buFontTx/>
              <a:buChar char="•"/>
            </a:pPr>
            <a:r>
              <a:rPr lang="en-US" b="1" dirty="0">
                <a:latin typeface="Times New Roman" charset="0"/>
              </a:rPr>
              <a:t>Look</a:t>
            </a:r>
            <a:r>
              <a:rPr lang="en-US" dirty="0">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4300" indent="-114300" eaLnBrk="1" hangingPunct="1">
              <a:buFontTx/>
              <a:buChar char="•"/>
            </a:pPr>
            <a:r>
              <a:rPr lang="en-US" b="1" dirty="0">
                <a:latin typeface="Times New Roman" charset="0"/>
              </a:rPr>
              <a:t>Employees</a:t>
            </a:r>
            <a:r>
              <a:rPr lang="en-US" dirty="0">
                <a:latin typeface="Times New Roman" charset="0"/>
              </a:rPr>
              <a:t> Know who is in your facility. Limit access to prep and storage areas. Identify all visitors, and verify credentials. Conduct background checks on staff.</a:t>
            </a:r>
          </a:p>
          <a:p>
            <a:pPr marL="114300" indent="-114300">
              <a:buFontTx/>
              <a:buChar char="•"/>
            </a:pPr>
            <a:r>
              <a:rPr lang="en-US" b="1" dirty="0">
                <a:latin typeface="Times New Roman" charset="0"/>
              </a:rPr>
              <a:t>Reports</a:t>
            </a:r>
            <a:r>
              <a:rPr lang="en-US" dirty="0">
                <a:latin typeface="Times New Roman" charset="0"/>
              </a:rPr>
              <a:t> Keep information related to food defense </a:t>
            </a:r>
            <a:r>
              <a:rPr lang="en-US" dirty="0" smtClean="0">
                <a:latin typeface="Times New Roman" charset="0"/>
              </a:rPr>
              <a:t>accessible: receiving logs, </a:t>
            </a:r>
            <a:r>
              <a:rPr lang="en-US" dirty="0">
                <a:latin typeface="Times New Roman" charset="0"/>
              </a:rPr>
              <a:t>o</a:t>
            </a:r>
            <a:r>
              <a:rPr lang="en-US" dirty="0" smtClean="0">
                <a:latin typeface="Times New Roman" charset="0"/>
              </a:rPr>
              <a:t>ffice </a:t>
            </a:r>
            <a:r>
              <a:rPr lang="en-US" dirty="0">
                <a:latin typeface="Times New Roman" charset="0"/>
              </a:rPr>
              <a:t>files and </a:t>
            </a:r>
            <a:r>
              <a:rPr lang="en-US" dirty="0" smtClean="0">
                <a:latin typeface="Times New Roman" charset="0"/>
              </a:rPr>
              <a:t>documents, </a:t>
            </a:r>
            <a:r>
              <a:rPr lang="en-US" dirty="0">
                <a:latin typeface="Times New Roman" charset="0"/>
              </a:rPr>
              <a:t>s</a:t>
            </a:r>
            <a:r>
              <a:rPr lang="en-US" dirty="0" smtClean="0">
                <a:latin typeface="Times New Roman" charset="0"/>
              </a:rPr>
              <a:t>taff files, and random </a:t>
            </a:r>
            <a:r>
              <a:rPr lang="en-US" dirty="0">
                <a:latin typeface="Times New Roman" charset="0"/>
              </a:rPr>
              <a:t>food defense self-inspections.</a:t>
            </a:r>
          </a:p>
          <a:p>
            <a:pPr marL="114300" indent="-114300">
              <a:buFontTx/>
              <a:buChar char="•"/>
            </a:pPr>
            <a:r>
              <a:rPr lang="en-US" b="1" dirty="0">
                <a:latin typeface="Times New Roman" charset="0"/>
              </a:rPr>
              <a:t>Threat</a:t>
            </a:r>
            <a:r>
              <a:rPr lang="en-US" dirty="0">
                <a:latin typeface="Times New Roman" charset="0"/>
              </a:rPr>
              <a:t> Identify what you will do and who you will contact if there is suspicious activity or a threat at your operation</a:t>
            </a:r>
            <a:r>
              <a:rPr lang="en-US" dirty="0" smtClean="0">
                <a:latin typeface="Times New Roman" charset="0"/>
              </a:rPr>
              <a:t>. Hold </a:t>
            </a:r>
            <a:r>
              <a:rPr lang="en-US" dirty="0">
                <a:latin typeface="Times New Roman" charset="0"/>
              </a:rPr>
              <a:t>any product you suspect to be contaminated</a:t>
            </a:r>
            <a:r>
              <a:rPr lang="en-US" dirty="0" smtClean="0">
                <a:latin typeface="Times New Roman" charset="0"/>
              </a:rPr>
              <a:t>. Contact </a:t>
            </a:r>
            <a:r>
              <a:rPr lang="en-US" dirty="0">
                <a:latin typeface="Times New Roman" charset="0"/>
              </a:rPr>
              <a:t>your regulatory authority immediately. Maintain an emergency contact list.</a:t>
            </a:r>
          </a:p>
        </p:txBody>
      </p:sp>
    </p:spTree>
    <p:extLst>
      <p:ext uri="{BB962C8B-B14F-4D97-AF65-F5344CB8AC3E}">
        <p14:creationId xmlns:p14="http://schemas.microsoft.com/office/powerpoint/2010/main" val="19067951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529054-0A5C-3241-9E08-CB2DACDCE6DB}" type="slidenum">
              <a:rPr lang="en-US" sz="1200" b="0" smtClean="0">
                <a:solidFill>
                  <a:schemeClr val="tx1"/>
                </a:solidFill>
              </a:rPr>
              <a:pPr eaLnBrk="1" hangingPunct="1">
                <a:defRPr/>
              </a:pPr>
              <a:t>66</a:t>
            </a:fld>
            <a:endParaRPr lang="en-US" sz="1200" b="0" dirty="0" smtClean="0">
              <a:solidFill>
                <a:schemeClr val="tx1"/>
              </a:solidFill>
            </a:endParaRPr>
          </a:p>
        </p:txBody>
      </p:sp>
      <p:sp>
        <p:nvSpPr>
          <p:cNvPr id="356355"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Here are some things you should consider when responding to an outbreak. These will be discussed in the next several slides.</a:t>
            </a:r>
          </a:p>
          <a:p>
            <a:pPr marL="0" indent="0" eaLnBrk="1" hangingPunct="1">
              <a:buFont typeface="Arial" pitchFamily="34" charset="0"/>
              <a:buNone/>
              <a:defRPr/>
            </a:pPr>
            <a:endParaRPr lang="en-US" dirty="0" smtClean="0">
              <a:ea typeface="+mn-ea"/>
              <a:cs typeface="+mn-cs"/>
            </a:endParaRPr>
          </a:p>
        </p:txBody>
      </p:sp>
    </p:spTree>
    <p:extLst>
      <p:ext uri="{BB962C8B-B14F-4D97-AF65-F5344CB8AC3E}">
        <p14:creationId xmlns:p14="http://schemas.microsoft.com/office/powerpoint/2010/main" val="3345284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2B4E48-3C45-1F42-9AB4-0A08A8E36146}" type="slidenum">
              <a:rPr lang="en-US" sz="1200" b="0" smtClean="0">
                <a:solidFill>
                  <a:schemeClr val="tx1"/>
                </a:solidFill>
              </a:rPr>
              <a:pPr eaLnBrk="1" hangingPunct="1">
                <a:defRPr/>
              </a:pPr>
              <a:t>67</a:t>
            </a:fld>
            <a:endParaRPr lang="en-US" sz="1200" b="0" dirty="0" smtClean="0">
              <a:solidFill>
                <a:schemeClr val="tx1"/>
              </a:solidFill>
            </a:endParaRPr>
          </a:p>
        </p:txBody>
      </p:sp>
      <p:sp>
        <p:nvSpPr>
          <p:cNvPr id="357379"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got sick.</a:t>
            </a:r>
          </a:p>
          <a:p>
            <a:pPr marL="171450" indent="-171450" eaLnBrk="1" hangingPunct="1">
              <a:buFont typeface="Arial" pitchFamily="34" charset="0"/>
              <a:buChar char="•"/>
              <a:defRPr/>
            </a:pPr>
            <a:r>
              <a:rPr lang="en-US" dirty="0" smtClean="0">
                <a:ea typeface="+mn-ea"/>
                <a:cs typeface="+mn-cs"/>
              </a:rPr>
              <a:t>Contact the local regulatory authority if you suspect an outbreak.</a:t>
            </a:r>
          </a:p>
          <a:p>
            <a:pPr marL="0" indent="0" eaLnBrk="1" hangingPunct="1">
              <a:buFont typeface="Arial" pitchFamily="34" charset="0"/>
              <a:buNone/>
              <a:defRPr/>
            </a:pPr>
            <a:endParaRPr lang="en-US" dirty="0" smtClean="0">
              <a:ea typeface="+mn-ea"/>
              <a:cs typeface="+mn-cs"/>
            </a:endParaRPr>
          </a:p>
        </p:txBody>
      </p:sp>
    </p:spTree>
    <p:extLst>
      <p:ext uri="{BB962C8B-B14F-4D97-AF65-F5344CB8AC3E}">
        <p14:creationId xmlns:p14="http://schemas.microsoft.com/office/powerpoint/2010/main" val="10997596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A3FEF9-2CAE-3D47-954F-EADCB13271BA}" type="slidenum">
              <a:rPr lang="en-US" sz="1200" b="0" smtClean="0">
                <a:solidFill>
                  <a:schemeClr val="tx1"/>
                </a:solidFill>
              </a:rPr>
              <a:pPr eaLnBrk="1" hangingPunct="1">
                <a:defRPr/>
              </a:pPr>
              <a:t>68</a:t>
            </a:fld>
            <a:endParaRPr lang="en-US" sz="1200" b="0" dirty="0" smtClean="0">
              <a:solidFill>
                <a:schemeClr val="tx1"/>
              </a:solidFill>
            </a:endParaRPr>
          </a:p>
        </p:txBody>
      </p:sp>
      <p:sp>
        <p:nvSpPr>
          <p:cNvPr id="358403"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71450" indent="-171450" eaLnBrk="1" hangingPunct="1">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marL="0" indent="0" eaLnBrk="1" hangingPunct="1">
              <a:buFont typeface="Arial" pitchFamily="34" charset="0"/>
              <a:buNone/>
              <a:defRPr/>
            </a:pPr>
            <a:endParaRPr lang="en-US" dirty="0" smtClean="0">
              <a:ea typeface="+mn-ea"/>
              <a:cs typeface="+mn-cs"/>
            </a:endParaRPr>
          </a:p>
        </p:txBody>
      </p:sp>
    </p:spTree>
    <p:extLst>
      <p:ext uri="{BB962C8B-B14F-4D97-AF65-F5344CB8AC3E}">
        <p14:creationId xmlns:p14="http://schemas.microsoft.com/office/powerpoint/2010/main" val="7355673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4F9023-08C6-224F-946C-6936E4E3B08D}" type="slidenum">
              <a:rPr lang="en-US" sz="1200" b="0" smtClean="0">
                <a:solidFill>
                  <a:schemeClr val="tx1"/>
                </a:solidFill>
              </a:rPr>
              <a:pPr eaLnBrk="1" hangingPunct="1">
                <a:defRPr/>
              </a:pPr>
              <a:t>69</a:t>
            </a:fld>
            <a:endParaRPr lang="en-US" sz="1200" b="0" dirty="0" smtClean="0">
              <a:solidFill>
                <a:schemeClr val="tx1"/>
              </a:solidFill>
            </a:endParaRPr>
          </a:p>
        </p:txBody>
      </p:sp>
      <p:sp>
        <p:nvSpPr>
          <p:cNvPr id="359427"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71450" indent="-171450" eaLnBrk="1" hangingPunct="1">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71450" indent="-171450" eaLnBrk="1" hangingPunct="1">
              <a:buFont typeface="Arial" pitchFamily="34" charset="0"/>
              <a:buChar char="•"/>
              <a:defRPr/>
            </a:pPr>
            <a:r>
              <a:rPr lang="en-US" dirty="0" smtClean="0">
                <a:ea typeface="+mn-ea"/>
                <a:cs typeface="+mn-cs"/>
              </a:rPr>
              <a:t>Review food-handling procedures to identify if standards are not being met or procedures are not working.</a:t>
            </a:r>
          </a:p>
          <a:p>
            <a:pPr marL="0" indent="0" eaLnBrk="1" hangingPunct="1">
              <a:buFont typeface="Arial" pitchFamily="34" charset="0"/>
              <a:buNone/>
              <a:defRPr/>
            </a:pPr>
            <a:endParaRPr lang="en-US" dirty="0" smtClean="0">
              <a:ea typeface="+mn-ea"/>
              <a:cs typeface="+mn-cs"/>
            </a:endParaRPr>
          </a:p>
        </p:txBody>
      </p:sp>
    </p:spTree>
    <p:extLst>
      <p:ext uri="{BB962C8B-B14F-4D97-AF65-F5344CB8AC3E}">
        <p14:creationId xmlns:p14="http://schemas.microsoft.com/office/powerpoint/2010/main" val="195844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883976-B3A0-004D-B2FF-7F26349589F8}"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297987" name="Rectangle 2"/>
          <p:cNvSpPr>
            <a:spLocks noGrp="1" noRot="1" noChangeAspect="1" noChangeArrowheads="1" noTextEdit="1"/>
          </p:cNvSpPr>
          <p:nvPr>
            <p:ph type="sldImg"/>
          </p:nvPr>
        </p:nvSpPr>
        <p:spPr>
          <a:xfrm>
            <a:off x="1181100" y="698500"/>
            <a:ext cx="4648200" cy="3486150"/>
          </a:xfrm>
          <a:ln/>
        </p:spPr>
      </p:sp>
      <p:sp>
        <p:nvSpPr>
          <p:cNvPr id="297988"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Unsafe food is usually the result of contamination, which is the presence of harmful substances in the food. </a:t>
            </a:r>
          </a:p>
          <a:p>
            <a:pPr marL="114300" indent="-114300" eaLnBrk="1" hangingPunct="1">
              <a:buFontTx/>
              <a:buChar char="•"/>
              <a:defRPr/>
            </a:pPr>
            <a:r>
              <a:rPr lang="en-US" dirty="0">
                <a:latin typeface="Times New Roman" charset="0"/>
                <a:cs typeface="+mn-cs"/>
              </a:rPr>
              <a:t>Contaminants can come from pathogens, chemicals, or physical objects. They might also come from certain unsafe practices in your operation.</a:t>
            </a:r>
          </a:p>
          <a:p>
            <a:pPr marL="114300" indent="-114300" eaLnBrk="1" hangingPunct="1">
              <a:buFontTx/>
              <a:buChar char="•"/>
              <a:defRPr/>
            </a:pPr>
            <a:r>
              <a:rPr lang="en-US" dirty="0">
                <a:latin typeface="Times New Roman" charset="0"/>
                <a:cs typeface="+mn-cs"/>
              </a:rPr>
              <a:t>Each of the contaminants listed above is a danger to food safety. But biological contaminants are responsible for most foodborne illness.</a:t>
            </a:r>
          </a:p>
        </p:txBody>
      </p:sp>
    </p:spTree>
    <p:extLst>
      <p:ext uri="{BB962C8B-B14F-4D97-AF65-F5344CB8AC3E}">
        <p14:creationId xmlns:p14="http://schemas.microsoft.com/office/powerpoint/2010/main" val="3154610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85D8A93-1BA1-4742-864C-58BE2746592C}" type="slidenum">
              <a:rPr lang="en-US" sz="1200" b="0" smtClean="0">
                <a:solidFill>
                  <a:schemeClr val="tx1"/>
                </a:solidFill>
              </a:rPr>
              <a:pPr eaLnBrk="1" hangingPunct="1">
                <a:defRPr/>
              </a:pPr>
              <a:t>70</a:t>
            </a:fld>
            <a:endParaRPr lang="en-US" sz="1200" b="0" dirty="0" smtClean="0">
              <a:solidFill>
                <a:schemeClr val="tx1"/>
              </a:solidFill>
            </a:endParaRPr>
          </a:p>
        </p:txBody>
      </p:sp>
      <p:sp>
        <p:nvSpPr>
          <p:cNvPr id="360451" name="Rectangle 2"/>
          <p:cNvSpPr>
            <a:spLocks noGrp="1" noRot="1" noChangeAspect="1" noChangeArrowheads="1" noTextEdit="1"/>
          </p:cNvSpPr>
          <p:nvPr>
            <p:ph type="sldImg"/>
          </p:nvPr>
        </p:nvSpPr>
        <p:spPr>
          <a:xfrm>
            <a:off x="1181100" y="698500"/>
            <a:ext cx="4648200" cy="3486150"/>
          </a:xfrm>
          <a:ln/>
        </p:spPr>
      </p:sp>
      <p:sp>
        <p:nvSpPr>
          <p:cNvPr id="16793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2830" tIns="46415" rIns="92830" bIns="46415"/>
          <a:lstStyle/>
          <a:p>
            <a:pPr marL="114300" indent="-114300" eaLnBrk="1" hangingPunct="1"/>
            <a:endParaRPr lang="en-US" dirty="0">
              <a:latin typeface="Times New Roman" charset="0"/>
            </a:endParaRPr>
          </a:p>
        </p:txBody>
      </p:sp>
    </p:spTree>
    <p:extLst>
      <p:ext uri="{BB962C8B-B14F-4D97-AF65-F5344CB8AC3E}">
        <p14:creationId xmlns:p14="http://schemas.microsoft.com/office/powerpoint/2010/main" val="2820056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86286C-0F6F-2C46-8D49-EC25DC4DB22C}" type="slidenum">
              <a:rPr lang="en-US" sz="1200" b="0" smtClean="0">
                <a:solidFill>
                  <a:schemeClr val="tx1"/>
                </a:solidFill>
              </a:rPr>
              <a:pPr eaLnBrk="1" hangingPunct="1">
                <a:defRPr/>
              </a:pPr>
              <a:t>71</a:t>
            </a:fld>
            <a:endParaRPr lang="en-US" sz="1200" b="0" dirty="0" smtClean="0">
              <a:solidFill>
                <a:schemeClr val="tx1"/>
              </a:solidFill>
            </a:endParaRPr>
          </a:p>
        </p:txBody>
      </p:sp>
      <p:sp>
        <p:nvSpPr>
          <p:cNvPr id="361475" name="Rectangle 2"/>
          <p:cNvSpPr>
            <a:spLocks noGrp="1" noRot="1" noChangeAspect="1" noChangeArrowheads="1" noTextEdit="1"/>
          </p:cNvSpPr>
          <p:nvPr>
            <p:ph type="sldImg"/>
          </p:nvPr>
        </p:nvSpPr>
        <p:spPr>
          <a:xfrm>
            <a:off x="1181100" y="698500"/>
            <a:ext cx="4648200" cy="3486150"/>
          </a:xfrm>
          <a:ln/>
        </p:spPr>
      </p:sp>
      <p:sp>
        <p:nvSpPr>
          <p:cNvPr id="16998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Depending on the person, an allergic reaction can happen just after the food is eaten or several hours later. This reaction could include some or all of the symptoms identified in the slide.</a:t>
            </a:r>
          </a:p>
          <a:p>
            <a:pPr marL="114300" indent="-114300" eaLnBrk="1" hangingPunct="1">
              <a:buFontTx/>
              <a:buChar char="•"/>
            </a:pPr>
            <a:r>
              <a:rPr lang="en-US" dirty="0">
                <a:latin typeface="Times New Roman" charset="0"/>
              </a:rPr>
              <a:t>Initially symptoms may be mild, but they can become serious quickly. In severe cases, anaphylaxis—a severe allergic reaction that can lead to death—may result. </a:t>
            </a:r>
          </a:p>
          <a:p>
            <a:pPr marL="114300" indent="-114300" eaLnBrk="1" hangingPunct="1">
              <a:buFontTx/>
              <a:buChar char="•"/>
            </a:pPr>
            <a:r>
              <a:rPr lang="en-US" dirty="0">
                <a:latin typeface="Times New Roman" charset="0"/>
              </a:rPr>
              <a:t>If a customer is having an allergic reaction to food, call the emergency number in your area.</a:t>
            </a:r>
          </a:p>
        </p:txBody>
      </p:sp>
    </p:spTree>
    <p:extLst>
      <p:ext uri="{BB962C8B-B14F-4D97-AF65-F5344CB8AC3E}">
        <p14:creationId xmlns:p14="http://schemas.microsoft.com/office/powerpoint/2010/main" val="16589255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ADDBEB2-702C-B445-A1E3-4D8ED4A16B02}" type="slidenum">
              <a:rPr lang="en-US" sz="1200" b="0" smtClean="0">
                <a:solidFill>
                  <a:schemeClr val="tx1"/>
                </a:solidFill>
              </a:rPr>
              <a:pPr eaLnBrk="1" hangingPunct="1">
                <a:defRPr/>
              </a:pPr>
              <a:t>72</a:t>
            </a:fld>
            <a:endParaRPr lang="en-US" sz="1200" b="0" dirty="0" smtClean="0">
              <a:solidFill>
                <a:schemeClr val="tx1"/>
              </a:solidFill>
            </a:endParaRPr>
          </a:p>
        </p:txBody>
      </p:sp>
      <p:sp>
        <p:nvSpPr>
          <p:cNvPr id="362499" name="Rectangle 2"/>
          <p:cNvSpPr>
            <a:spLocks noGrp="1" noRot="1" noChangeAspect="1" noChangeArrowheads="1" noTextEdit="1"/>
          </p:cNvSpPr>
          <p:nvPr>
            <p:ph type="sldImg"/>
          </p:nvPr>
        </p:nvSpPr>
        <p:spPr>
          <a:xfrm>
            <a:off x="1181100" y="698500"/>
            <a:ext cx="4648200" cy="3486150"/>
          </a:xfrm>
          <a:ln/>
        </p:spPr>
      </p:sp>
      <p:sp>
        <p:nvSpPr>
          <p:cNvPr id="172035"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While more than 160 food items can cause allergic reactions, just eight of those account for 90 percent of all reactions in the United States. These eight food items are known as the Big Eight. </a:t>
            </a:r>
          </a:p>
          <a:p>
            <a:pPr>
              <a:buFont typeface="Arial" panose="020B0604020202020204" pitchFamily="34" charset="0"/>
              <a:buChar char="•"/>
            </a:pPr>
            <a:r>
              <a:rPr lang="en-US" dirty="0" smtClean="0">
                <a:latin typeface="Times New Roman" charset="0"/>
              </a:rPr>
              <a:t>The slide shows</a:t>
            </a:r>
            <a:r>
              <a:rPr lang="en-US" baseline="0" dirty="0" smtClean="0">
                <a:latin typeface="Times New Roman" charset="0"/>
              </a:rPr>
              <a:t> the Big Eight food allergens.</a:t>
            </a:r>
            <a:endParaRPr lang="en-US" dirty="0">
              <a:latin typeface="Times New Roman" charset="0"/>
            </a:endParaRPr>
          </a:p>
        </p:txBody>
      </p:sp>
    </p:spTree>
    <p:extLst>
      <p:ext uri="{BB962C8B-B14F-4D97-AF65-F5344CB8AC3E}">
        <p14:creationId xmlns:p14="http://schemas.microsoft.com/office/powerpoint/2010/main" val="34464311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ADDBEB2-702C-B445-A1E3-4D8ED4A16B02}" type="slidenum">
              <a:rPr lang="en-US" sz="1200" b="0" smtClean="0">
                <a:solidFill>
                  <a:schemeClr val="tx1"/>
                </a:solidFill>
              </a:rPr>
              <a:pPr eaLnBrk="1" hangingPunct="1">
                <a:defRPr/>
              </a:pPr>
              <a:t>73</a:t>
            </a:fld>
            <a:endParaRPr lang="en-US" sz="1200" b="0" dirty="0" smtClean="0">
              <a:solidFill>
                <a:schemeClr val="tx1"/>
              </a:solidFill>
            </a:endParaRPr>
          </a:p>
        </p:txBody>
      </p:sp>
      <p:sp>
        <p:nvSpPr>
          <p:cNvPr id="362499" name="Rectangle 2"/>
          <p:cNvSpPr>
            <a:spLocks noGrp="1" noRot="1" noChangeAspect="1" noChangeArrowheads="1" noTextEdit="1"/>
          </p:cNvSpPr>
          <p:nvPr>
            <p:ph type="sldImg"/>
          </p:nvPr>
        </p:nvSpPr>
        <p:spPr>
          <a:xfrm>
            <a:off x="1181100" y="698500"/>
            <a:ext cx="4648200" cy="3486150"/>
          </a:xfrm>
          <a:ln/>
        </p:spPr>
      </p:sp>
      <p:sp>
        <p:nvSpPr>
          <p:cNvPr id="172035"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Food labels on the products that you purchase are an important tool to identify allergens in the operation. Federal law requires manufactured products containing one or more of the Big Eight allergens to clearly identify them on the ingredient label.</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The allergen may be included in the common name of the food, such as “buttermilk”, or it may be shown in parentheses after the ingredient. Often, allergens will be shown in a “contains” statement.</a:t>
            </a:r>
            <a:endParaRPr lang="en-US" dirty="0"/>
          </a:p>
        </p:txBody>
      </p:sp>
    </p:spTree>
    <p:extLst>
      <p:ext uri="{BB962C8B-B14F-4D97-AF65-F5344CB8AC3E}">
        <p14:creationId xmlns:p14="http://schemas.microsoft.com/office/powerpoint/2010/main" val="24204220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179EC9-44AE-F54B-8F87-EF8D40F7C628}" type="slidenum">
              <a:rPr lang="en-US" sz="1200" b="0" smtClean="0">
                <a:solidFill>
                  <a:schemeClr val="tx1"/>
                </a:solidFill>
              </a:rPr>
              <a:pPr eaLnBrk="1" hangingPunct="1">
                <a:defRPr/>
              </a:pPr>
              <a:t>74</a:t>
            </a:fld>
            <a:endParaRPr lang="en-US" sz="1200" b="0" dirty="0" smtClean="0">
              <a:solidFill>
                <a:schemeClr val="tx1"/>
              </a:solidFill>
            </a:endParaRPr>
          </a:p>
        </p:txBody>
      </p:sp>
      <p:sp>
        <p:nvSpPr>
          <p:cNvPr id="363523" name="Rectangle 2"/>
          <p:cNvSpPr>
            <a:spLocks noGrp="1" noRot="1" noChangeAspect="1" noChangeArrowheads="1" noTextEdit="1"/>
          </p:cNvSpPr>
          <p:nvPr>
            <p:ph type="sldImg"/>
          </p:nvPr>
        </p:nvSpPr>
        <p:spPr>
          <a:xfrm>
            <a:off x="1181100" y="698500"/>
            <a:ext cx="4648200" cy="3486150"/>
          </a:xfrm>
          <a:ln/>
        </p:spPr>
      </p:sp>
      <p:sp>
        <p:nvSpPr>
          <p:cNvPr id="174083"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smtClean="0">
                <a:latin typeface="Times New Roman" charset="0"/>
              </a:rPr>
              <a:t>Your staff should be able to tell customers about menu items that contain potential allergens. At minimum, have one person available per shift to answer customers</a:t>
            </a:r>
            <a:r>
              <a:rPr lang="ja-JP" altLang="en-US" dirty="0" smtClean="0">
                <a:latin typeface="Times New Roman" charset="0"/>
              </a:rPr>
              <a:t>’</a:t>
            </a:r>
            <a:r>
              <a:rPr lang="en-US" altLang="ja-JP" dirty="0" smtClean="0">
                <a:latin typeface="Times New Roman" charset="0"/>
              </a:rPr>
              <a:t> questions about menu items. When customers say they have a food allergy, your staff should take it seriously.</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Tell customers how the item is prepared. Sauces, marinades, and garnishes often contain allergens. For example, peanut butter is sometimes used as a thickener in sauces or marinades. This information is critical to a customer with a peanut allergy.</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Tell customers if the food they are allergic to is in the menu item. Identify any “secret” ingredients. For example, your operation may have a house specialty that includes an</a:t>
            </a:r>
            <a:r>
              <a:rPr lang="en-US" sz="1200" kern="1200" baseline="0" dirty="0" smtClean="0">
                <a:solidFill>
                  <a:schemeClr val="tx1"/>
                </a:solidFill>
                <a:effectLst/>
                <a:latin typeface="Times New Roman" pitchFamily="18" charset="0"/>
                <a:ea typeface="ＭＳ Ｐゴシック" charset="0"/>
                <a:cs typeface="ＭＳ Ｐゴシック" charset="0"/>
              </a:rPr>
              <a:t> a</a:t>
            </a:r>
            <a:r>
              <a:rPr lang="en-US" sz="1200" kern="1200" dirty="0" smtClean="0">
                <a:solidFill>
                  <a:schemeClr val="tx1"/>
                </a:solidFill>
                <a:effectLst/>
                <a:latin typeface="Times New Roman" pitchFamily="18" charset="0"/>
                <a:ea typeface="ＭＳ Ｐゴシック" charset="0"/>
                <a:cs typeface="ＭＳ Ｐゴシック" charset="0"/>
              </a:rPr>
              <a:t>llergen. </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Suggest menu items that do not contain the food that the customer is allergic to. </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Clearly mark or otherwise indicate the order for the guest with the identified food allergy. This is done to inform the kitchen staff of the guest’s food allergy. </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Confirm the allergen special order with the kitchen staff when picking up the food. Make sure no garnishes or other items containing the allergen touch the plate. Food should be hand-delivered to guests with allergies. Delivering food separately from the other food delivered to a table will help prevent contact with food allergens.</a:t>
            </a:r>
            <a:endParaRPr lang="en-US" sz="1200" kern="1200" dirty="0">
              <a:solidFill>
                <a:schemeClr val="tx1"/>
              </a:solidFill>
              <a:effectLst/>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33762625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EA5839-7FEB-064A-8535-7CE1D486460F}" type="slidenum">
              <a:rPr lang="en-US" sz="1200" b="0" smtClean="0">
                <a:solidFill>
                  <a:schemeClr val="tx1"/>
                </a:solidFill>
              </a:rPr>
              <a:pPr eaLnBrk="1" hangingPunct="1">
                <a:defRPr/>
              </a:pPr>
              <a:t>75</a:t>
            </a:fld>
            <a:endParaRPr lang="en-US" sz="1200" b="0" dirty="0" smtClean="0">
              <a:solidFill>
                <a:schemeClr val="tx1"/>
              </a:solidFill>
            </a:endParaRPr>
          </a:p>
        </p:txBody>
      </p:sp>
      <p:sp>
        <p:nvSpPr>
          <p:cNvPr id="364547" name="Rectangle 2"/>
          <p:cNvSpPr>
            <a:spLocks noGrp="1" noRot="1" noChangeAspect="1" noChangeArrowheads="1" noTextEdit="1"/>
          </p:cNvSpPr>
          <p:nvPr>
            <p:ph type="sldImg"/>
          </p:nvPr>
        </p:nvSpPr>
        <p:spPr>
          <a:xfrm>
            <a:off x="1181100" y="698500"/>
            <a:ext cx="4648200" cy="3486150"/>
          </a:xfrm>
          <a:ln/>
        </p:spPr>
      </p:sp>
      <p:sp>
        <p:nvSpPr>
          <p:cNvPr id="17613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Staff must make sure that allergens are not transferred from food containing an allergen to the food served to the customer. This is called cross-contact. </a:t>
            </a:r>
          </a:p>
          <a:p>
            <a:pPr marL="114300" indent="-114300" eaLnBrk="1" hangingPunct="1">
              <a:buFontTx/>
              <a:buChar char="•"/>
            </a:pPr>
            <a:r>
              <a:rPr lang="en-US" dirty="0" smtClean="0">
                <a:latin typeface="Times New Roman" charset="0"/>
              </a:rPr>
              <a:t>Cooking </a:t>
            </a:r>
            <a:r>
              <a:rPr lang="en-US" dirty="0">
                <a:latin typeface="Times New Roman" charset="0"/>
              </a:rPr>
              <a:t>different types of food in the same fryer oil can cause cross-contact. In the photo on the slide, shrimp allergens could be transferred to the chicken being fried in the same oil.</a:t>
            </a:r>
          </a:p>
          <a:p>
            <a:pPr marL="114300" indent="-114300" eaLnBrk="1" hangingPunct="1">
              <a:buFontTx/>
              <a:buChar char="•"/>
            </a:pPr>
            <a:r>
              <a:rPr lang="en-US" dirty="0">
                <a:latin typeface="Times New Roman" charset="0"/>
              </a:rPr>
              <a:t>Putting food on surfaces that have touched allergens can cause cross-contact. For example, putting chocolate chip cookies on the same parchment paper that was used for peanut butter cookies can transfer some of the peanut allergen.</a:t>
            </a:r>
          </a:p>
        </p:txBody>
      </p:sp>
    </p:spTree>
    <p:extLst>
      <p:ext uri="{BB962C8B-B14F-4D97-AF65-F5344CB8AC3E}">
        <p14:creationId xmlns:p14="http://schemas.microsoft.com/office/powerpoint/2010/main" val="5734413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E55169-117C-C94E-8203-6E171C3E6180}" type="slidenum">
              <a:rPr lang="en-US" sz="1200" b="0" smtClean="0">
                <a:solidFill>
                  <a:schemeClr val="tx1"/>
                </a:solidFill>
              </a:rPr>
              <a:pPr eaLnBrk="1" hangingPunct="1">
                <a:defRPr/>
              </a:pPr>
              <a:t>76</a:t>
            </a:fld>
            <a:endParaRPr lang="en-US" sz="1200" b="0" dirty="0" smtClean="0">
              <a:solidFill>
                <a:schemeClr val="tx1"/>
              </a:solidFill>
            </a:endParaRPr>
          </a:p>
        </p:txBody>
      </p:sp>
      <p:sp>
        <p:nvSpPr>
          <p:cNvPr id="365571" name="Rectangle 2"/>
          <p:cNvSpPr>
            <a:spLocks noGrp="1" noRot="1" noChangeAspect="1" noChangeArrowheads="1" noTextEdit="1"/>
          </p:cNvSpPr>
          <p:nvPr>
            <p:ph type="sldImg"/>
          </p:nvPr>
        </p:nvSpPr>
        <p:spPr>
          <a:xfrm>
            <a:off x="1181100" y="698500"/>
            <a:ext cx="4648200" cy="3486150"/>
          </a:xfrm>
          <a:ln/>
        </p:spPr>
      </p:sp>
      <p:sp>
        <p:nvSpPr>
          <p:cNvPr id="17817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sz="1200" kern="1200" dirty="0" smtClean="0">
              <a:solidFill>
                <a:schemeClr val="tx1"/>
              </a:solidFill>
              <a:effectLst/>
              <a:latin typeface="Times New Roman" pitchFamily="18" charset="0"/>
              <a:ea typeface="ＭＳ Ｐゴシック" charset="0"/>
              <a:cs typeface="ＭＳ Ｐゴシック" charset="0"/>
            </a:endParaRPr>
          </a:p>
          <a:p>
            <a:pPr marL="0" indent="0">
              <a:buFont typeface="Arial" panose="020B0604020202020204" pitchFamily="34" charset="0"/>
              <a:buNone/>
            </a:pPr>
            <a:r>
              <a:rPr lang="en-US" sz="1200" kern="1200" dirty="0" smtClean="0">
                <a:solidFill>
                  <a:schemeClr val="tx1"/>
                </a:solidFill>
                <a:effectLst/>
                <a:latin typeface="Times New Roman" pitchFamily="18" charset="0"/>
                <a:ea typeface="ＭＳ Ｐゴシック" charset="0"/>
                <a:cs typeface="ＭＳ Ｐゴシック" charset="0"/>
              </a:rPr>
              <a:t>•  Check recipes and ingredient labels to confirm that the allergen is not present.</a:t>
            </a:r>
          </a:p>
          <a:p>
            <a:r>
              <a:rPr lang="en-US" sz="1200" kern="1200" dirty="0" smtClean="0">
                <a:solidFill>
                  <a:schemeClr val="tx1"/>
                </a:solidFill>
                <a:effectLst/>
                <a:latin typeface="Times New Roman" pitchFamily="18" charset="0"/>
                <a:ea typeface="ＭＳ Ｐゴシック" charset="0"/>
                <a:cs typeface="ＭＳ Ｐゴシック" charset="0"/>
              </a:rPr>
              <a:t>•  Wash, rinse, and sanitize cookware, utensils, and equipment before prepping food, as shown in the photo on the slide. This includes food-prep surfaces.</a:t>
            </a:r>
            <a:r>
              <a:rPr lang="en-US" sz="1200" kern="1200" baseline="0" dirty="0" smtClean="0">
                <a:solidFill>
                  <a:schemeClr val="tx1"/>
                </a:solidFill>
                <a:effectLst/>
                <a:latin typeface="Times New Roman" pitchFamily="18" charset="0"/>
                <a:ea typeface="ＭＳ Ｐゴシック" charset="0"/>
                <a:cs typeface="ＭＳ Ｐゴシック" charset="0"/>
              </a:rPr>
              <a:t> </a:t>
            </a:r>
            <a:r>
              <a:rPr lang="en-US" sz="1200" kern="1200" dirty="0" smtClean="0">
                <a:solidFill>
                  <a:schemeClr val="tx1"/>
                </a:solidFill>
                <a:effectLst/>
                <a:latin typeface="Times New Roman" pitchFamily="18" charset="0"/>
                <a:ea typeface="ＭＳ Ｐゴシック" charset="0"/>
                <a:cs typeface="ＭＳ Ｐゴシック" charset="0"/>
              </a:rPr>
              <a:t>Some operations use a separate set of cooking utensils just for allergen special orders.</a:t>
            </a:r>
          </a:p>
          <a:p>
            <a:r>
              <a:rPr lang="en-US" sz="1200" kern="1200" dirty="0" smtClean="0">
                <a:solidFill>
                  <a:schemeClr val="tx1"/>
                </a:solidFill>
                <a:effectLst/>
                <a:latin typeface="Times New Roman" pitchFamily="18" charset="0"/>
                <a:ea typeface="ＭＳ Ｐゴシック" charset="0"/>
                <a:cs typeface="ＭＳ Ｐゴシック" charset="0"/>
              </a:rPr>
              <a:t>•  Make sure the allergen does not touch anything for customers with food allergies, including food, beverages, utensils, equipment, and gloves.</a:t>
            </a:r>
          </a:p>
          <a:p>
            <a:r>
              <a:rPr lang="en-US" sz="1200" kern="1200" dirty="0" smtClean="0">
                <a:solidFill>
                  <a:schemeClr val="tx1"/>
                </a:solidFill>
                <a:effectLst/>
                <a:latin typeface="Times New Roman" pitchFamily="18" charset="0"/>
                <a:ea typeface="ＭＳ Ｐゴシック" charset="0"/>
                <a:cs typeface="ＭＳ Ｐゴシック" charset="0"/>
              </a:rPr>
              <a:t>•  Wash your hands and change gloves before prepping food.</a:t>
            </a:r>
          </a:p>
          <a:p>
            <a:r>
              <a:rPr lang="en-US" sz="1200" kern="1200" dirty="0" smtClean="0">
                <a:solidFill>
                  <a:schemeClr val="tx1"/>
                </a:solidFill>
                <a:effectLst/>
                <a:latin typeface="Times New Roman" pitchFamily="18" charset="0"/>
                <a:ea typeface="ＭＳ Ｐゴシック" charset="0"/>
                <a:cs typeface="ＭＳ Ｐゴシック" charset="0"/>
              </a:rPr>
              <a:t>•  Use separate fryers and cooking oils when frying food for</a:t>
            </a:r>
            <a:r>
              <a:rPr lang="en-US" sz="1200" kern="1200" baseline="0" dirty="0" smtClean="0">
                <a:solidFill>
                  <a:schemeClr val="tx1"/>
                </a:solidFill>
                <a:effectLst/>
                <a:latin typeface="Times New Roman" pitchFamily="18" charset="0"/>
                <a:ea typeface="ＭＳ Ｐゴシック" charset="0"/>
                <a:cs typeface="ＭＳ Ｐゴシック" charset="0"/>
              </a:rPr>
              <a:t> </a:t>
            </a:r>
            <a:r>
              <a:rPr lang="en-US" sz="1200" kern="1200" dirty="0" smtClean="0">
                <a:solidFill>
                  <a:schemeClr val="tx1"/>
                </a:solidFill>
                <a:effectLst/>
                <a:latin typeface="Times New Roman" pitchFamily="18" charset="0"/>
                <a:ea typeface="ＭＳ Ｐゴシック" charset="0"/>
                <a:cs typeface="ＭＳ Ｐゴシック" charset="0"/>
              </a:rPr>
              <a:t>customers with food allergies.</a:t>
            </a:r>
          </a:p>
          <a:p>
            <a:r>
              <a:rPr lang="en-US" sz="1200" kern="1200" dirty="0" smtClean="0">
                <a:solidFill>
                  <a:schemeClr val="tx1"/>
                </a:solidFill>
                <a:effectLst/>
                <a:latin typeface="Times New Roman" pitchFamily="18" charset="0"/>
                <a:ea typeface="ＭＳ Ｐゴシック" charset="0"/>
                <a:cs typeface="ＭＳ Ｐゴシック" charset="0"/>
              </a:rPr>
              <a:t>•  Label food packaged on-site for retail sale. Name all major allergens</a:t>
            </a:r>
            <a:r>
              <a:rPr lang="en-US" sz="1200" kern="1200" baseline="0" dirty="0" smtClean="0">
                <a:solidFill>
                  <a:schemeClr val="tx1"/>
                </a:solidFill>
                <a:effectLst/>
                <a:latin typeface="Times New Roman" pitchFamily="18" charset="0"/>
                <a:ea typeface="ＭＳ Ｐゴシック" charset="0"/>
                <a:cs typeface="ＭＳ Ｐゴシック" charset="0"/>
              </a:rPr>
              <a:t> </a:t>
            </a:r>
            <a:r>
              <a:rPr lang="en-US" sz="1200" kern="1200" dirty="0" smtClean="0">
                <a:solidFill>
                  <a:schemeClr val="tx1"/>
                </a:solidFill>
                <a:effectLst/>
                <a:latin typeface="Times New Roman" pitchFamily="18" charset="0"/>
                <a:ea typeface="ＭＳ Ｐゴシック" charset="0"/>
                <a:cs typeface="ＭＳ Ｐゴシック" charset="0"/>
              </a:rPr>
              <a:t>on the label and follow any additional labeling requirements.</a:t>
            </a:r>
          </a:p>
        </p:txBody>
      </p:sp>
    </p:spTree>
    <p:extLst>
      <p:ext uri="{BB962C8B-B14F-4D97-AF65-F5344CB8AC3E}">
        <p14:creationId xmlns:p14="http://schemas.microsoft.com/office/powerpoint/2010/main" val="23452321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676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B133F6-83B6-CB40-902F-E1479B78FC21}" type="slidenum">
              <a:rPr lang="en-US" sz="1200" b="0" smtClean="0">
                <a:solidFill>
                  <a:schemeClr val="tx1"/>
                </a:solidFill>
              </a:rPr>
              <a:pPr eaLnBrk="1" hangingPunct="1">
                <a:defRPr/>
              </a:pPr>
              <a:t>77</a:t>
            </a:fld>
            <a:endParaRPr lang="en-US" sz="1200" b="0" dirty="0" smtClean="0">
              <a:solidFill>
                <a:schemeClr val="tx1"/>
              </a:solidFill>
            </a:endParaRPr>
          </a:p>
        </p:txBody>
      </p:sp>
    </p:spTree>
    <p:extLst>
      <p:ext uri="{BB962C8B-B14F-4D97-AF65-F5344CB8AC3E}">
        <p14:creationId xmlns:p14="http://schemas.microsoft.com/office/powerpoint/2010/main" val="37730288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AFCC6B9-4DAF-F445-9A85-0B17AD737A84}" type="slidenum">
              <a:rPr lang="en-US" sz="1200" b="0" smtClean="0">
                <a:solidFill>
                  <a:schemeClr val="tx1"/>
                </a:solidFill>
              </a:rPr>
              <a:pPr eaLnBrk="1" hangingPunct="1">
                <a:defRPr/>
              </a:pPr>
              <a:t>78</a:t>
            </a:fld>
            <a:endParaRPr lang="en-US" sz="1200" b="0" dirty="0" smtClean="0">
              <a:solidFill>
                <a:schemeClr val="tx1"/>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Discuss the topic objectives with the class.</a:t>
            </a:r>
          </a:p>
          <a:p>
            <a:pPr marL="114300" indent="-114300" eaLnBrk="1" hangingPunct="1">
              <a:defRPr/>
            </a:pPr>
            <a:endParaRPr lang="en-US" b="1" dirty="0">
              <a:latin typeface="Times New Roman" charset="0"/>
              <a:cs typeface="+mn-cs"/>
            </a:endParaRPr>
          </a:p>
        </p:txBody>
      </p:sp>
    </p:spTree>
    <p:extLst>
      <p:ext uri="{BB962C8B-B14F-4D97-AF65-F5344CB8AC3E}">
        <p14:creationId xmlns:p14="http://schemas.microsoft.com/office/powerpoint/2010/main" val="42851328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E322134-47F8-A041-B812-4187AFC2D2B1}" type="slidenum">
              <a:rPr lang="en-US" sz="1200" b="0" smtClean="0">
                <a:solidFill>
                  <a:schemeClr val="tx1"/>
                </a:solidFill>
              </a:rPr>
              <a:pPr eaLnBrk="1" hangingPunct="1">
                <a:defRPr/>
              </a:pPr>
              <a:t>79</a:t>
            </a:fld>
            <a:endParaRPr lang="en-US" sz="1200" b="0" dirty="0" smtClean="0">
              <a:solidFill>
                <a:schemeClr val="tx1"/>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Notes </a:t>
            </a:r>
          </a:p>
          <a:p>
            <a:pPr marL="114300" indent="-114300" eaLnBrk="1" hangingPunct="1">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4300" indent="-114300" eaLnBrk="1" hangingPunct="1">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4300" indent="-114300" eaLnBrk="1" hangingPunct="1">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extLst>
      <p:ext uri="{BB962C8B-B14F-4D97-AF65-F5344CB8AC3E}">
        <p14:creationId xmlns:p14="http://schemas.microsoft.com/office/powerpoint/2010/main" val="163079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987C52E-77E2-0546-BBE6-7C8597AF32CE}"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299011" name="Rectangle 2"/>
          <p:cNvSpPr>
            <a:spLocks noGrp="1" noRot="1" noChangeAspect="1" noChangeArrowheads="1" noTextEdit="1"/>
          </p:cNvSpPr>
          <p:nvPr>
            <p:ph type="sldImg"/>
          </p:nvPr>
        </p:nvSpPr>
        <p:spPr>
          <a:xfrm>
            <a:off x="1181100" y="698500"/>
            <a:ext cx="4648200" cy="3486150"/>
          </a:xfrm>
          <a:ln/>
        </p:spPr>
      </p:sp>
      <p:sp>
        <p:nvSpPr>
          <p:cNvPr id="299012"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Pathogens are the greatest threat to food safety. They include certain viruses, parasites, fungi, and bacteria. Some plants, mushrooms, and seafood that carry harmful toxins (poisons) are also included in this group. </a:t>
            </a:r>
          </a:p>
        </p:txBody>
      </p:sp>
    </p:spTree>
    <p:extLst>
      <p:ext uri="{BB962C8B-B14F-4D97-AF65-F5344CB8AC3E}">
        <p14:creationId xmlns:p14="http://schemas.microsoft.com/office/powerpoint/2010/main" val="7076410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14CA980-571E-534A-8215-88F5758B4D65}" type="slidenum">
              <a:rPr lang="en-US" sz="1200" b="0" smtClean="0">
                <a:solidFill>
                  <a:schemeClr val="tx1"/>
                </a:solidFill>
              </a:rPr>
              <a:pPr eaLnBrk="1" hangingPunct="1">
                <a:defRPr/>
              </a:pPr>
              <a:t>80</a:t>
            </a:fld>
            <a:endParaRPr lang="en-US" sz="1200" b="0" dirty="0" smtClean="0">
              <a:solidFill>
                <a:schemeClr val="tx1"/>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People often do things that can spread pathogens without knowing it. To avoid causing a foodborne illness, </a:t>
            </a:r>
            <a:r>
              <a:rPr lang="en-US" dirty="0" smtClean="0">
                <a:latin typeface="Times New Roman" charset="0"/>
                <a:cs typeface="+mn-cs"/>
              </a:rPr>
              <a:t>food handlers </a:t>
            </a:r>
            <a:r>
              <a:rPr lang="en-US" dirty="0">
                <a:latin typeface="Times New Roman" charset="0"/>
                <a:cs typeface="+mn-cs"/>
              </a:rPr>
              <a:t>must pay close attention to what they do with their hands and avoid the actions indicated in the slide.</a:t>
            </a:r>
          </a:p>
          <a:p>
            <a:pPr marL="114300" indent="-114300" eaLnBrk="1" hangingPunct="1">
              <a:defRPr/>
            </a:pPr>
            <a:endParaRPr lang="en-US" dirty="0">
              <a:latin typeface="Times New Roman" charset="0"/>
              <a:cs typeface="+mn-cs"/>
            </a:endParaRPr>
          </a:p>
          <a:p>
            <a:pPr marL="114300" indent="-114300" eaLnBrk="1" hangingPunct="1">
              <a:defRPr/>
            </a:pPr>
            <a:r>
              <a:rPr lang="en-US" dirty="0" smtClean="0">
                <a:latin typeface="Times New Roman" charset="0"/>
                <a:cs typeface="+mn-cs"/>
              </a:rPr>
              <a:t>     </a:t>
            </a:r>
            <a:endParaRPr lang="en-US" dirty="0">
              <a:latin typeface="Times New Roman" charset="0"/>
              <a:cs typeface="+mn-cs"/>
            </a:endParaRPr>
          </a:p>
          <a:p>
            <a:pPr marL="114300" indent="-114300" eaLnBrk="1" hangingPunct="1">
              <a:lnSpc>
                <a:spcPct val="80000"/>
              </a:lnSpc>
              <a:spcBef>
                <a:spcPct val="50000"/>
              </a:spcBef>
              <a:defRPr/>
            </a:pPr>
            <a:r>
              <a:rPr lang="en-US" dirty="0" smtClean="0">
                <a:latin typeface="Times New Roman" charset="0"/>
                <a:cs typeface="+mn-cs"/>
              </a:rPr>
              <a:t>  </a:t>
            </a:r>
            <a:endParaRPr lang="en-US" dirty="0">
              <a:latin typeface="Times New Roman" charset="0"/>
              <a:cs typeface="+mn-cs"/>
            </a:endParaRPr>
          </a:p>
        </p:txBody>
      </p:sp>
    </p:spTree>
    <p:extLst>
      <p:ext uri="{BB962C8B-B14F-4D97-AF65-F5344CB8AC3E}">
        <p14:creationId xmlns:p14="http://schemas.microsoft.com/office/powerpoint/2010/main" val="10851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374778-FC77-2D4B-9500-8B5ADF2FC4B5}" type="slidenum">
              <a:rPr lang="en-US" sz="1200" b="0" smtClean="0">
                <a:solidFill>
                  <a:schemeClr val="tx1"/>
                </a:solidFill>
              </a:rPr>
              <a:pPr eaLnBrk="1" hangingPunct="1">
                <a:defRPr/>
              </a:pPr>
              <a:t>81</a:t>
            </a:fld>
            <a:endParaRPr lang="en-US" sz="1200" b="0" dirty="0" smtClean="0">
              <a:solidFill>
                <a:schemeClr val="tx1"/>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Notes </a:t>
            </a:r>
          </a:p>
          <a:p>
            <a:pPr marL="114300" indent="-114300" eaLnBrk="1" hangingPunct="1">
              <a:buFontTx/>
              <a:buChar char="•"/>
              <a:defRPr/>
            </a:pPr>
            <a:r>
              <a:rPr lang="en-US" dirty="0">
                <a:latin typeface="Times New Roman" charset="0"/>
                <a:cs typeface="+mn-cs"/>
              </a:rPr>
              <a:t>Don</a:t>
            </a:r>
            <a:r>
              <a:rPr lang="ja-JP" altLang="en-US">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extLst>
      <p:ext uri="{BB962C8B-B14F-4D97-AF65-F5344CB8AC3E}">
        <p14:creationId xmlns:p14="http://schemas.microsoft.com/office/powerpoint/2010/main" val="28366945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487BF10-D5D0-2542-B324-4F83215C2181}" type="slidenum">
              <a:rPr lang="en-US" sz="1200" b="0" smtClean="0">
                <a:solidFill>
                  <a:schemeClr val="tx1"/>
                </a:solidFill>
              </a:rPr>
              <a:pPr eaLnBrk="1" hangingPunct="1">
                <a:defRPr/>
              </a:pPr>
              <a:t>82</a:t>
            </a:fld>
            <a:endParaRPr lang="en-US" sz="1200" b="0" dirty="0" smtClean="0">
              <a:solidFill>
                <a:schemeClr val="tx1"/>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xfrm>
            <a:off x="876300"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dirty="0">
                <a:latin typeface="Times New Roman" charset="0"/>
                <a:cs typeface="+mn-cs"/>
              </a:rPr>
              <a:t>Handwashing is the most important part of personal hygiene. It may seem like an obvious thing to do. Even so, many </a:t>
            </a:r>
            <a:r>
              <a:rPr lang="en-US" dirty="0" smtClean="0">
                <a:latin typeface="Times New Roman" charset="0"/>
                <a:cs typeface="+mn-cs"/>
              </a:rPr>
              <a:t>food handlers </a:t>
            </a:r>
            <a:r>
              <a:rPr lang="en-US" dirty="0">
                <a:latin typeface="Times New Roman" charset="0"/>
                <a:cs typeface="+mn-cs"/>
              </a:rPr>
              <a:t>do not wash their hands the correct way or as often as they should. </a:t>
            </a:r>
          </a:p>
          <a:p>
            <a:pPr marL="114300" indent="-114300" eaLnBrk="1" hangingPunct="1">
              <a:lnSpc>
                <a:spcPct val="80000"/>
              </a:lnSpc>
              <a:spcBef>
                <a:spcPct val="50000"/>
              </a:spcBef>
              <a:buSzPct val="80000"/>
              <a:buFontTx/>
              <a:buChar char="•"/>
              <a:defRPr/>
            </a:pPr>
            <a:r>
              <a:rPr lang="en-US" dirty="0">
                <a:latin typeface="Times New Roman" charset="0"/>
                <a:cs typeface="+mn-cs"/>
              </a:rPr>
              <a:t>You must train your </a:t>
            </a:r>
            <a:r>
              <a:rPr lang="en-US" dirty="0" smtClean="0">
                <a:latin typeface="Times New Roman" charset="0"/>
                <a:cs typeface="+mn-cs"/>
              </a:rPr>
              <a:t>food handlers </a:t>
            </a:r>
            <a:r>
              <a:rPr lang="en-US" dirty="0">
                <a:latin typeface="Times New Roman" charset="0"/>
                <a:cs typeface="+mn-cs"/>
              </a:rPr>
              <a:t>to wash their hands, and then you must monitor them.</a:t>
            </a:r>
          </a:p>
          <a:p>
            <a:pPr marL="114300" indent="-114300" eaLnBrk="1" hangingPunct="1">
              <a:lnSpc>
                <a:spcPct val="80000"/>
              </a:lnSpc>
              <a:spcBef>
                <a:spcPct val="50000"/>
              </a:spcBef>
              <a:defRPr/>
            </a:pPr>
            <a:endParaRPr lang="en-US" dirty="0">
              <a:latin typeface="Times" charset="0"/>
              <a:cs typeface="Times New Roman" charset="0"/>
            </a:endParaRPr>
          </a:p>
          <a:p>
            <a:pPr marL="114300" indent="-114300" eaLnBrk="1" hangingPunct="1">
              <a:lnSpc>
                <a:spcPct val="80000"/>
              </a:lnSpc>
              <a:spcBef>
                <a:spcPct val="50000"/>
              </a:spcBef>
              <a:defRPr/>
            </a:pPr>
            <a:endParaRPr lang="en-US" dirty="0">
              <a:latin typeface="Times New Roman" charset="0"/>
              <a:cs typeface="+mn-cs"/>
            </a:endParaRPr>
          </a:p>
        </p:txBody>
      </p:sp>
    </p:spTree>
    <p:extLst>
      <p:ext uri="{BB962C8B-B14F-4D97-AF65-F5344CB8AC3E}">
        <p14:creationId xmlns:p14="http://schemas.microsoft.com/office/powerpoint/2010/main" val="19445365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386021-AC22-B74E-9E13-4FB047FEAD82}" type="slidenum">
              <a:rPr lang="en-US" sz="1200" b="0" smtClean="0">
                <a:solidFill>
                  <a:schemeClr val="tx1"/>
                </a:solidFill>
              </a:rPr>
              <a:pPr eaLnBrk="1" hangingPunct="1">
                <a:defRPr/>
              </a:pPr>
              <a:t>83</a:t>
            </a:fld>
            <a:endParaRPr lang="en-US" sz="1200" b="0" dirty="0" smtClean="0">
              <a:solidFill>
                <a:schemeClr val="tx1"/>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xfrm>
            <a:off x="876300" y="4468813"/>
            <a:ext cx="5367338"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spcBef>
                <a:spcPct val="50000"/>
              </a:spcBef>
              <a:defRPr/>
            </a:pPr>
            <a:endParaRPr lang="en-US" dirty="0">
              <a:latin typeface="Times New Roman" charset="0"/>
              <a:cs typeface="+mn-cs"/>
            </a:endParaRPr>
          </a:p>
        </p:txBody>
      </p:sp>
    </p:spTree>
    <p:extLst>
      <p:ext uri="{BB962C8B-B14F-4D97-AF65-F5344CB8AC3E}">
        <p14:creationId xmlns:p14="http://schemas.microsoft.com/office/powerpoint/2010/main" val="38740356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1E75D14-ECCC-9149-A5E2-C83DBB22F592}" type="slidenum">
              <a:rPr lang="en-US" sz="1200" b="0" smtClean="0">
                <a:solidFill>
                  <a:schemeClr val="tx1"/>
                </a:solidFill>
              </a:rPr>
              <a:pPr eaLnBrk="1" hangingPunct="1">
                <a:defRPr/>
              </a:pPr>
              <a:t>84</a:t>
            </a:fld>
            <a:endParaRPr lang="en-US" sz="1200" b="0" dirty="0" smtClean="0">
              <a:solidFill>
                <a:schemeClr val="tx1"/>
              </a:solidFill>
            </a:endParaRPr>
          </a:p>
        </p:txBody>
      </p:sp>
      <p:sp>
        <p:nvSpPr>
          <p:cNvPr id="37478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149457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2AC424-2E11-FB41-B985-3B2BF04F839B}" type="slidenum">
              <a:rPr lang="en-US" sz="1200" b="0" smtClean="0">
                <a:solidFill>
                  <a:schemeClr val="tx1"/>
                </a:solidFill>
              </a:rPr>
              <a:pPr eaLnBrk="1" hangingPunct="1">
                <a:defRPr/>
              </a:pPr>
              <a:t>85</a:t>
            </a:fld>
            <a:endParaRPr lang="en-US" sz="1200" b="0" dirty="0" smtClean="0">
              <a:solidFill>
                <a:schemeClr val="tx1"/>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dirty="0">
              <a:latin typeface="Times New Roman" charset="0"/>
              <a:cs typeface="+mn-cs"/>
            </a:endParaRPr>
          </a:p>
          <a:p>
            <a:pPr marL="114300" indent="-114300" eaLnBrk="1" hangingPunct="1">
              <a:buFontTx/>
              <a:buChar char="•"/>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8231697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A106E17-ADE7-2540-82EF-1E8F60BF1D72}" type="slidenum">
              <a:rPr lang="en-US" sz="1200" b="0" smtClean="0">
                <a:solidFill>
                  <a:schemeClr val="tx1"/>
                </a:solidFill>
              </a:rPr>
              <a:pPr eaLnBrk="1" hangingPunct="1">
                <a:defRPr/>
              </a:pPr>
              <a:t>86</a:t>
            </a:fld>
            <a:endParaRPr lang="en-US" sz="1200" b="0" dirty="0" smtClean="0">
              <a:solidFill>
                <a:schemeClr val="tx1"/>
              </a:solidFill>
            </a:endParaRPr>
          </a:p>
        </p:txBody>
      </p:sp>
      <p:sp>
        <p:nvSpPr>
          <p:cNvPr id="376835"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876300" y="4438650"/>
            <a:ext cx="5254625" cy="4438650"/>
          </a:xfrm>
          <a:noFill/>
        </p:spPr>
        <p:txBody>
          <a:bodyPr/>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Long fingernails may be hard to keep clean and can rip gloves. They can also chip and become physical contaminants.</a:t>
            </a:r>
          </a:p>
          <a:p>
            <a:pPr marL="114300" indent="-114300" eaLnBrk="1" hangingPunct="1">
              <a:buFontTx/>
              <a:buChar char="•"/>
            </a:pPr>
            <a:r>
              <a:rPr lang="en-US" dirty="0">
                <a:latin typeface="Times New Roman" charset="0"/>
              </a:rPr>
              <a:t>Fingernails should be kept trimmed and filed. This will allow nails to be cleaned easily. Ragged nails can be hard to keep clean. They may also hold pathogens and break off—becoming physical contaminants.</a:t>
            </a:r>
          </a:p>
          <a:p>
            <a:pPr marL="114300" indent="-114300" eaLnBrk="1" hangingPunct="1">
              <a:buFontTx/>
              <a:buChar char="•"/>
            </a:pPr>
            <a:r>
              <a:rPr lang="en-US" dirty="0">
                <a:latin typeface="Times New Roman" charset="0"/>
              </a:rPr>
              <a:t>Do not wear false fingernails. They can be hard to keep clean. False fingernails also can </a:t>
            </a:r>
            <a:r>
              <a:rPr lang="en-US" dirty="0" smtClean="0">
                <a:latin typeface="Times New Roman" charset="0"/>
              </a:rPr>
              <a:t>break</a:t>
            </a:r>
            <a:r>
              <a:rPr lang="en-US" baseline="0" dirty="0" smtClean="0">
                <a:latin typeface="Times New Roman" charset="0"/>
              </a:rPr>
              <a:t> </a:t>
            </a:r>
            <a:r>
              <a:rPr lang="en-US" dirty="0" smtClean="0">
                <a:latin typeface="Times New Roman" charset="0"/>
              </a:rPr>
              <a:t>off </a:t>
            </a:r>
            <a:r>
              <a:rPr lang="en-US" dirty="0">
                <a:latin typeface="Times New Roman" charset="0"/>
              </a:rPr>
              <a:t>into food. Some local regulatory authorities allow false nails if single-use gloves are worn.</a:t>
            </a:r>
          </a:p>
          <a:p>
            <a:pPr marL="114300" indent="-114300" eaLnBrk="1" hangingPunct="1">
              <a:buFontTx/>
              <a:buChar char="•"/>
            </a:pPr>
            <a:r>
              <a:rPr lang="en-US" dirty="0">
                <a:latin typeface="Times New Roman" charset="0"/>
              </a:rPr>
              <a:t>Do not wear nail polish. It can disguise dirt under nails and may flake off into food. Some regulatory authorities allow polished nails if single-use gloves are worn.</a:t>
            </a:r>
          </a:p>
        </p:txBody>
      </p:sp>
    </p:spTree>
    <p:extLst>
      <p:ext uri="{BB962C8B-B14F-4D97-AF65-F5344CB8AC3E}">
        <p14:creationId xmlns:p14="http://schemas.microsoft.com/office/powerpoint/2010/main" val="18172384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E34785F-D588-474D-B86B-56C438C138A1}" type="slidenum">
              <a:rPr lang="en-US" sz="1200" b="0" smtClean="0">
                <a:solidFill>
                  <a:schemeClr val="tx1"/>
                </a:solidFill>
              </a:rPr>
              <a:pPr eaLnBrk="1" hangingPunct="1">
                <a:defRPr/>
              </a:pPr>
              <a:t>87</a:t>
            </a:fld>
            <a:endParaRPr lang="en-US" sz="1200" b="0" dirty="0" smtClean="0">
              <a:solidFill>
                <a:schemeClr val="tx1"/>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dirty="0">
              <a:latin typeface="Times New Roman" charset="0"/>
              <a:cs typeface="+mn-cs"/>
            </a:endParaRPr>
          </a:p>
          <a:p>
            <a:pPr marL="114300" indent="-114300" eaLnBrk="1" hangingPunct="1">
              <a:buFontTx/>
              <a:buChar char="•"/>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3738208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53588-ADA4-E544-935E-7D5DBECF8FC0}" type="slidenum">
              <a:rPr lang="en-US" sz="1200" b="0" smtClean="0">
                <a:solidFill>
                  <a:schemeClr val="tx1"/>
                </a:solidFill>
              </a:rPr>
              <a:pPr eaLnBrk="1" hangingPunct="1">
                <a:defRPr/>
              </a:pPr>
              <a:t>88</a:t>
            </a:fld>
            <a:endParaRPr lang="en-US" sz="1200" b="0" dirty="0" smtClean="0">
              <a:solidFill>
                <a:schemeClr val="tx1"/>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76300" y="4506913"/>
            <a:ext cx="5254625" cy="43703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2163" indent="-112163">
              <a:buFontTx/>
              <a:buChar char="•"/>
              <a:defRPr/>
            </a:pPr>
            <a:r>
              <a:rPr lang="en-US" sz="1200" kern="1200" dirty="0" smtClean="0">
                <a:solidFill>
                  <a:schemeClr val="tx1"/>
                </a:solidFill>
                <a:latin typeface="Times New Roman" charset="0"/>
                <a:ea typeface="ＭＳ Ｐゴシック" charset="0"/>
                <a:cs typeface="ＭＳ Ｐゴシック" charset="0"/>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2163" indent="-112163">
              <a:buFontTx/>
              <a:buChar char="•"/>
              <a:defRPr/>
            </a:pPr>
            <a:r>
              <a:rPr lang="en-US" sz="1200" kern="1200" dirty="0" smtClean="0">
                <a:solidFill>
                  <a:schemeClr val="tx1"/>
                </a:solidFill>
                <a:latin typeface="Times New Roman" charset="0"/>
                <a:ea typeface="ＭＳ Ｐゴシック" charset="0"/>
                <a:cs typeface="ＭＳ Ｐゴシック" charset="0"/>
              </a:rPr>
              <a:t>Make sure you provide different glove sizes. Gloves that are too big will not stay on. Those that are too small will tear or rip easily.</a:t>
            </a:r>
          </a:p>
          <a:p>
            <a:pPr marL="112163" indent="-112163">
              <a:buFontTx/>
              <a:buChar char="•"/>
              <a:defRPr/>
            </a:pPr>
            <a:r>
              <a:rPr lang="en-US" sz="1200" kern="1200" dirty="0" smtClean="0">
                <a:solidFill>
                  <a:schemeClr val="tx1"/>
                </a:solidFill>
                <a:latin typeface="Times New Roman" charset="0"/>
                <a:ea typeface="ＭＳ Ｐゴシック" charset="0"/>
                <a:cs typeface="ＭＳ Ｐゴシック" charset="0"/>
              </a:rPr>
              <a:t>Some food handlers and customers may be sensitive to latex. Consider providing gloves made from other materials.</a:t>
            </a:r>
            <a:endParaRPr lang="en-US" sz="1200" kern="1200" dirty="0">
              <a:solidFill>
                <a:schemeClr val="tx1"/>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646318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907CB95-8774-AC43-BBE5-21F42C166A74}" type="slidenum">
              <a:rPr lang="en-US" sz="1200" b="0" smtClean="0">
                <a:solidFill>
                  <a:schemeClr val="tx1"/>
                </a:solidFill>
              </a:rPr>
              <a:pPr eaLnBrk="1" hangingPunct="1">
                <a:defRPr/>
              </a:pPr>
              <a:t>89</a:t>
            </a:fld>
            <a:endParaRPr lang="en-US" sz="1200" b="0" dirty="0" smtClean="0">
              <a:solidFill>
                <a:schemeClr val="tx1"/>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76300" y="4506913"/>
            <a:ext cx="5254625" cy="4370387"/>
          </a:xfrm>
        </p:spPr>
        <p:txBody>
          <a:bodyPr/>
          <a:lstStyle/>
          <a:p>
            <a:pPr marL="114300" indent="-114300" eaLnBrk="1" hangingPunct="1">
              <a:defRPr/>
            </a:pPr>
            <a:r>
              <a:rPr lang="en-US" b="1" dirty="0" smtClean="0">
                <a:ea typeface="+mn-ea"/>
                <a:cs typeface="+mn-cs"/>
              </a:rPr>
              <a:t>Instructor Notes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Times New Roman" pitchFamily="18" charset="0"/>
                <a:ea typeface="ＭＳ Ｐゴシック" charset="0"/>
                <a:cs typeface="ＭＳ Ｐゴシック" charset="0"/>
              </a:rPr>
              <a:t>Wash</a:t>
            </a:r>
            <a:r>
              <a:rPr lang="en-US" sz="1200" kern="1200" baseline="0" dirty="0" smtClean="0">
                <a:solidFill>
                  <a:schemeClr val="tx1"/>
                </a:solidFill>
                <a:latin typeface="Times New Roman" pitchFamily="18" charset="0"/>
                <a:ea typeface="ＭＳ Ｐゴシック" charset="0"/>
                <a:cs typeface="ＭＳ Ｐゴシック" charset="0"/>
              </a:rPr>
              <a:t> your hands before putting gloves on when starting a new task. You do not need to rewash your hands each time you change gloves as long as you are performing the same task, and your hands have not become contaminated.</a:t>
            </a:r>
            <a:endParaRPr lang="en-US" sz="1200" kern="1200" dirty="0" smtClean="0">
              <a:solidFill>
                <a:schemeClr val="tx1"/>
              </a:solidFill>
              <a:latin typeface="Times New Roman" pitchFamily="18" charset="0"/>
              <a:ea typeface="ＭＳ Ｐゴシック" charset="0"/>
              <a:cs typeface="ＭＳ Ｐゴシック" charset="0"/>
            </a:endParaRPr>
          </a:p>
          <a:p>
            <a:pPr marL="171450"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Avoid contaminating gloves when putting them on.</a:t>
            </a:r>
          </a:p>
        </p:txBody>
      </p:sp>
    </p:spTree>
    <p:extLst>
      <p:ext uri="{BB962C8B-B14F-4D97-AF65-F5344CB8AC3E}">
        <p14:creationId xmlns:p14="http://schemas.microsoft.com/office/powerpoint/2010/main" val="2032246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9BBF4A8-A41B-344C-829F-96F1C77DC47F}"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00035" name="Rectangle 2"/>
          <p:cNvSpPr>
            <a:spLocks noGrp="1" noRot="1" noChangeAspect="1" noChangeArrowheads="1" noTextEdit="1"/>
          </p:cNvSpPr>
          <p:nvPr>
            <p:ph type="sldImg"/>
          </p:nvPr>
        </p:nvSpPr>
        <p:spPr>
          <a:xfrm>
            <a:off x="1181100" y="698500"/>
            <a:ext cx="4648200" cy="3486150"/>
          </a:xfrm>
          <a:ln/>
        </p:spPr>
      </p:sp>
      <p:sp>
        <p:nvSpPr>
          <p:cNvPr id="286724" name="Rectangle 3"/>
          <p:cNvSpPr>
            <a:spLocks noGrp="1" noChangeArrowheads="1"/>
          </p:cNvSpPr>
          <p:nvPr>
            <p:ph type="body" idx="1"/>
          </p:nvPr>
        </p:nvSpPr>
        <p:spPr>
          <a:xfrm>
            <a:off x="876300" y="4465638"/>
            <a:ext cx="5140325" cy="4183062"/>
          </a:xfrm>
        </p:spPr>
        <p:txBody>
          <a:bodyPr/>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Foodservice chemicals can contaminate food if they are used incorrectly. </a:t>
            </a:r>
          </a:p>
          <a:p>
            <a:pPr marL="0" indent="0" eaLnBrk="1" hangingPunct="1">
              <a:defRPr/>
            </a:pPr>
            <a:endParaRPr lang="en-US" dirty="0" smtClean="0">
              <a:ea typeface="+mn-ea"/>
              <a:cs typeface="+mn-cs"/>
            </a:endParaRPr>
          </a:p>
        </p:txBody>
      </p:sp>
    </p:spTree>
    <p:extLst>
      <p:ext uri="{BB962C8B-B14F-4D97-AF65-F5344CB8AC3E}">
        <p14:creationId xmlns:p14="http://schemas.microsoft.com/office/powerpoint/2010/main" val="30504412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E293A89-6FAD-7949-8096-FC9093AE2896}" type="slidenum">
              <a:rPr lang="en-US" sz="1200" b="0" smtClean="0">
                <a:solidFill>
                  <a:schemeClr val="tx1"/>
                </a:solidFill>
              </a:rPr>
              <a:pPr eaLnBrk="1" hangingPunct="1">
                <a:defRPr/>
              </a:pPr>
              <a:t>90</a:t>
            </a:fld>
            <a:endParaRPr lang="en-US" sz="1200" b="0" dirty="0" smtClean="0">
              <a:solidFill>
                <a:schemeClr val="tx1"/>
              </a:solidFill>
            </a:endParaRPr>
          </a:p>
        </p:txBody>
      </p:sp>
      <p:sp>
        <p:nvSpPr>
          <p:cNvPr id="3809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23894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BE9168-65D5-BE46-B512-C622F03D53BE}" type="slidenum">
              <a:rPr lang="en-US" sz="1200" b="0" smtClean="0">
                <a:solidFill>
                  <a:schemeClr val="tx1"/>
                </a:solidFill>
              </a:rPr>
              <a:pPr eaLnBrk="1" hangingPunct="1">
                <a:defRPr/>
              </a:pPr>
              <a:t>91</a:t>
            </a:fld>
            <a:endParaRPr lang="en-US" sz="1200" b="0" dirty="0" smtClean="0">
              <a:solidFill>
                <a:schemeClr val="tx1"/>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p:txBody>
          <a:bodyPr/>
          <a:lstStyle/>
          <a:p>
            <a:pPr marL="114300" indent="-114300" eaLnBrk="1" hangingPunct="1">
              <a:defRPr/>
            </a:pPr>
            <a:r>
              <a:rPr lang="en-US" b="1" dirty="0" smtClean="0">
                <a:ea typeface="+mn-ea"/>
                <a:cs typeface="+mn-cs"/>
              </a:rPr>
              <a:t>Instructor Notes</a:t>
            </a:r>
          </a:p>
          <a:p>
            <a:pPr marL="168244"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Food can become contaminated when it has been handled with bare hands. This is especially true when hands have not been washed correctly or have infected cuts or wounds. For this reason, do not handle ready-to-eat food with bare hands.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There are times when it may be acceptable to handle ready-to-eat food with bare hands. This is true in the situations identified in the slide.</a:t>
            </a:r>
          </a:p>
          <a:p>
            <a:pPr marL="168244"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Never handle ready-to-eat food with bare hands if you primarily serve a high-risk population.</a:t>
            </a:r>
          </a:p>
          <a:p>
            <a:pPr marL="168244"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Some regulatory authorities allow bare-hand contact with ready-to-eat food. If your jurisdiction allows this, you must have specific policies in place about staff health. You must also train staff in handwashing and personal hygiene practices.</a:t>
            </a:r>
          </a:p>
        </p:txBody>
      </p:sp>
    </p:spTree>
    <p:extLst>
      <p:ext uri="{BB962C8B-B14F-4D97-AF65-F5344CB8AC3E}">
        <p14:creationId xmlns:p14="http://schemas.microsoft.com/office/powerpoint/2010/main" val="14854761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42D69A9-319D-B249-890D-624FE86705A9}" type="slidenum">
              <a:rPr lang="en-US" sz="1200" b="0" smtClean="0">
                <a:solidFill>
                  <a:schemeClr val="tx1"/>
                </a:solidFill>
              </a:rPr>
              <a:pPr eaLnBrk="1" hangingPunct="1">
                <a:defRPr/>
              </a:pPr>
              <a:t>92</a:t>
            </a:fld>
            <a:endParaRPr lang="en-US" sz="1200" b="0" dirty="0" smtClean="0">
              <a:solidFill>
                <a:schemeClr val="tx1"/>
              </a:solidFill>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xfrm>
            <a:off x="876300"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dirty="0">
                <a:latin typeface="Times New Roman" charset="0"/>
                <a:cs typeface="+mn-cs"/>
              </a:rPr>
              <a:t>Do not wear hair accessories that could become physical contaminants. Hair restraints should be limited to items that keep hands out of hair, and hair out of food. Food handlers with facial hair should wear a beard restraint. </a:t>
            </a:r>
          </a:p>
          <a:p>
            <a:pPr marL="114300" indent="-114300" eaLnBrk="1" hangingPunct="1">
              <a:lnSpc>
                <a:spcPct val="80000"/>
              </a:lnSpc>
              <a:spcBef>
                <a:spcPct val="50000"/>
              </a:spcBef>
              <a:buSzPct val="80000"/>
              <a:buFontTx/>
              <a:buChar char="•"/>
              <a:defRPr/>
            </a:pPr>
            <a:r>
              <a:rPr lang="en-US" dirty="0">
                <a:latin typeface="Times New Roman" charset="0"/>
                <a:cs typeface="+mn-cs"/>
              </a:rPr>
              <a:t>False eyelashes can become physical contaminants and should not be worn. </a:t>
            </a:r>
          </a:p>
          <a:p>
            <a:pPr marL="114300" indent="-114300" eaLnBrk="1" hangingPunct="1">
              <a:lnSpc>
                <a:spcPct val="80000"/>
              </a:lnSpc>
              <a:spcBef>
                <a:spcPct val="50000"/>
              </a:spcBef>
              <a:buSzPct val="80000"/>
              <a:buFontTx/>
              <a:buChar char="•"/>
              <a:defRPr/>
            </a:pPr>
            <a:r>
              <a:rPr lang="en-US" dirty="0">
                <a:latin typeface="Times New Roman" charset="0"/>
                <a:cs typeface="+mn-cs"/>
              </a:rPr>
              <a:t>If possible, food handlers should change into work clothes at work. Dirty clothing stored in the operation must be kept away from food and prep areas. You can do this by placing them in nonabsorbent containers or washable laundry bags. This includes dirty aprons, chef coats, and uniforms.</a:t>
            </a:r>
          </a:p>
          <a:p>
            <a:pPr marL="114300" indent="-114300" eaLnBrk="1" hangingPunct="1">
              <a:lnSpc>
                <a:spcPct val="80000"/>
              </a:lnSpc>
              <a:spcBef>
                <a:spcPct val="50000"/>
              </a:spcBef>
              <a:buSzPct val="80000"/>
              <a:buFontTx/>
              <a:buChar char="•"/>
              <a:defRPr/>
            </a:pPr>
            <a:r>
              <a:rPr lang="en-US" dirty="0">
                <a:latin typeface="Times New Roman" charset="0"/>
                <a:cs typeface="+mn-cs"/>
              </a:rPr>
              <a:t>Never wipe your hands on aprons.</a:t>
            </a:r>
          </a:p>
          <a:p>
            <a:pPr marL="114300" indent="-114300" eaLnBrk="1" hangingPunct="1">
              <a:lnSpc>
                <a:spcPct val="80000"/>
              </a:lnSpc>
              <a:spcBef>
                <a:spcPct val="50000"/>
              </a:spcBef>
              <a:buSzPct val="80000"/>
              <a:buFontTx/>
              <a:buChar char="•"/>
              <a:defRPr/>
            </a:pPr>
            <a:r>
              <a:rPr lang="en-US" dirty="0">
                <a:latin typeface="Times New Roman" charset="0"/>
                <a:cs typeface="+mn-cs"/>
              </a:rPr>
              <a:t>Food handlers cannot wear jewelry when prepping food or when working around prep areas. That includes rings (except for a plain band), bracelets (including medical bracelets), and watches. Companies may also require </a:t>
            </a:r>
            <a:r>
              <a:rPr lang="en-US" dirty="0" smtClean="0">
                <a:latin typeface="Times New Roman" charset="0"/>
                <a:cs typeface="+mn-cs"/>
              </a:rPr>
              <a:t>food handlers </a:t>
            </a:r>
            <a:r>
              <a:rPr lang="en-US" dirty="0">
                <a:latin typeface="Times New Roman" charset="0"/>
                <a:cs typeface="+mn-cs"/>
              </a:rPr>
              <a:t>to remove other types of jewelry. This may include earrings, necklaces, and facial jewelry. Servers may wear jewelry if allowed by company policy.</a:t>
            </a:r>
          </a:p>
          <a:p>
            <a:pPr marL="114300" indent="-114300" eaLnBrk="1" hangingPunct="1">
              <a:lnSpc>
                <a:spcPct val="80000"/>
              </a:lnSpc>
              <a:spcBef>
                <a:spcPct val="50000"/>
              </a:spcBef>
              <a:buSzPct val="80000"/>
              <a:buFontTx/>
              <a:buChar char="•"/>
              <a:defRPr/>
            </a:pPr>
            <a:endParaRPr lang="en-US" dirty="0">
              <a:latin typeface="Times New Roman" charset="0"/>
              <a:cs typeface="Times New Roman" charset="0"/>
            </a:endParaRPr>
          </a:p>
          <a:p>
            <a:pPr marL="114300" indent="-114300" eaLnBrk="1" hangingPunct="1">
              <a:lnSpc>
                <a:spcPct val="80000"/>
              </a:lnSpc>
              <a:spcBef>
                <a:spcPct val="50000"/>
              </a:spcBef>
              <a:buFont typeface="Symbol" charset="0"/>
              <a:buNone/>
              <a:defRPr/>
            </a:pPr>
            <a:endParaRPr lang="en-US" dirty="0">
              <a:latin typeface="Times New Roman" charset="0"/>
              <a:cs typeface="Times New Roman" charset="0"/>
            </a:endParaRPr>
          </a:p>
        </p:txBody>
      </p:sp>
    </p:spTree>
    <p:extLst>
      <p:ext uri="{BB962C8B-B14F-4D97-AF65-F5344CB8AC3E}">
        <p14:creationId xmlns:p14="http://schemas.microsoft.com/office/powerpoint/2010/main" val="227286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082FD6C-3973-5B46-A758-5FE87AD64BAD}" type="slidenum">
              <a:rPr lang="en-US" sz="1200" b="0" smtClean="0">
                <a:solidFill>
                  <a:schemeClr val="tx1"/>
                </a:solidFill>
              </a:rPr>
              <a:pPr eaLnBrk="1" hangingPunct="1">
                <a:defRPr/>
              </a:pPr>
              <a:t>93</a:t>
            </a:fld>
            <a:endParaRPr lang="en-US" sz="1200" b="0" dirty="0" smtClean="0">
              <a:solidFill>
                <a:schemeClr val="tx1"/>
              </a:solidFill>
            </a:endParaRPr>
          </a:p>
        </p:txBody>
      </p:sp>
      <p:sp>
        <p:nvSpPr>
          <p:cNvPr id="384003" name="Rectangle 2"/>
          <p:cNvSpPr>
            <a:spLocks noGrp="1" noRot="1" noChangeAspect="1" noChangeArrowheads="1" noTextEdit="1"/>
          </p:cNvSpPr>
          <p:nvPr>
            <p:ph type="sldImg"/>
          </p:nvPr>
        </p:nvSpPr>
        <p:spPr>
          <a:xfrm>
            <a:off x="1181100" y="698500"/>
            <a:ext cx="4648200" cy="3486150"/>
          </a:xfrm>
          <a:ln/>
        </p:spPr>
      </p:sp>
      <p:sp>
        <p:nvSpPr>
          <p:cNvPr id="384004"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Small droplets of saliva can contain thousands of pathogens. In the process of eating, drinking, smoking, or chewing gum or tobacco, saliva can be transferred to hands or directly to food being handled. That</a:t>
            </a:r>
            <a:r>
              <a:rPr lang="ja-JP" altLang="en-US">
                <a:latin typeface="Times New Roman" charset="0"/>
                <a:cs typeface="+mn-cs"/>
              </a:rPr>
              <a:t>’</a:t>
            </a:r>
            <a:r>
              <a:rPr lang="en-US" dirty="0">
                <a:latin typeface="Times New Roman" charset="0"/>
                <a:cs typeface="+mn-cs"/>
              </a:rPr>
              <a:t>s why food handlers must not eat, drink, smoke, or chew gum or tobacco when performing the tasks indicated in the slide. </a:t>
            </a:r>
          </a:p>
          <a:p>
            <a:pPr marL="114300" indent="-114300" eaLnBrk="1" hangingPunct="1">
              <a:buFontTx/>
              <a:buChar char="•"/>
              <a:defRPr/>
            </a:pPr>
            <a:r>
              <a:rPr lang="en-US" dirty="0">
                <a:latin typeface="Times New Roman" charset="0"/>
                <a:cs typeface="+mn-cs"/>
              </a:rPr>
              <a:t>Some regulatory authorities allow food handlers to drink from a covered container while in prep and dishwashing areas.</a:t>
            </a:r>
          </a:p>
        </p:txBody>
      </p:sp>
    </p:spTree>
    <p:extLst>
      <p:ext uri="{BB962C8B-B14F-4D97-AF65-F5344CB8AC3E}">
        <p14:creationId xmlns:p14="http://schemas.microsoft.com/office/powerpoint/2010/main" val="36269085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E71725C-540C-154E-AFC1-9E75C415ECCD}" type="slidenum">
              <a:rPr lang="en-US" sz="1200" b="0" smtClean="0">
                <a:solidFill>
                  <a:schemeClr val="tx1"/>
                </a:solidFill>
              </a:rPr>
              <a:pPr eaLnBrk="1" hangingPunct="1">
                <a:defRPr/>
              </a:pPr>
              <a:t>94</a:t>
            </a:fld>
            <a:endParaRPr lang="en-US" sz="1200" b="0" dirty="0" smtClean="0">
              <a:solidFill>
                <a:schemeClr val="tx1"/>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76300" y="4468813"/>
            <a:ext cx="5140325" cy="4294187"/>
          </a:xfrm>
          <a:noFill/>
        </p:spPr>
        <p:txBody>
          <a:bodyPr lIns="92825" tIns="46413" rIns="92825" bIns="46413"/>
          <a:lstStyle/>
          <a:p>
            <a:pPr marL="114300" indent="-114300" eaLnBrk="1" hangingPunct="1"/>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4300" indent="-114300" eaLnBrk="1" hangingPunct="1">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4300" indent="-114300" eaLnBrk="1" hangingPunct="1">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4300" indent="-114300" eaLnBrk="1" hangingPunct="1">
              <a:lnSpc>
                <a:spcPct val="80000"/>
              </a:lnSpc>
              <a:spcBef>
                <a:spcPct val="50000"/>
              </a:spcBef>
              <a:buSzPct val="80000"/>
            </a:pPr>
            <a:endParaRPr lang="en-US" dirty="0">
              <a:latin typeface="Times New Roman" charset="0"/>
            </a:endParaRPr>
          </a:p>
        </p:txBody>
      </p:sp>
    </p:spTree>
    <p:extLst>
      <p:ext uri="{BB962C8B-B14F-4D97-AF65-F5344CB8AC3E}">
        <p14:creationId xmlns:p14="http://schemas.microsoft.com/office/powerpoint/2010/main" val="20289898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306CE4-5592-CD4A-8965-53B4CB9A0B75}" type="slidenum">
              <a:rPr lang="en-US" sz="1200" b="0" smtClean="0">
                <a:solidFill>
                  <a:schemeClr val="tx1"/>
                </a:solidFill>
              </a:rPr>
              <a:pPr eaLnBrk="1" hangingPunct="1">
                <a:defRPr/>
              </a:pPr>
              <a:t>95</a:t>
            </a:fld>
            <a:endParaRPr lang="en-US" sz="1200" b="0" dirty="0" smtClean="0">
              <a:solidFill>
                <a:schemeClr val="tx1"/>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37779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FD6052-B3AD-F147-8D28-A1A56330E175}" type="slidenum">
              <a:rPr lang="en-US" sz="1200" b="0" smtClean="0">
                <a:solidFill>
                  <a:schemeClr val="tx1"/>
                </a:solidFill>
              </a:rPr>
              <a:pPr eaLnBrk="1" hangingPunct="1">
                <a:defRPr/>
              </a:pPr>
              <a:t>96</a:t>
            </a:fld>
            <a:endParaRPr lang="en-US" sz="1200" b="0" dirty="0" smtClean="0">
              <a:solidFill>
                <a:schemeClr val="tx1"/>
              </a:solidFill>
            </a:endParaRPr>
          </a:p>
        </p:txBody>
      </p:sp>
      <p:sp>
        <p:nvSpPr>
          <p:cNvPr id="38707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23559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9A24DD-46E6-F04D-8398-F7D5861495D1}" type="slidenum">
              <a:rPr lang="en-US" sz="1200" b="0" smtClean="0">
                <a:solidFill>
                  <a:schemeClr val="tx1"/>
                </a:solidFill>
              </a:rPr>
              <a:pPr eaLnBrk="1" hangingPunct="1">
                <a:defRPr/>
              </a:pPr>
              <a:t>97</a:t>
            </a:fld>
            <a:endParaRPr lang="en-US" sz="1200" b="0" dirty="0" smtClean="0">
              <a:solidFill>
                <a:schemeClr val="tx1"/>
              </a:solidFill>
            </a:endParaRPr>
          </a:p>
        </p:txBody>
      </p:sp>
      <p:sp>
        <p:nvSpPr>
          <p:cNvPr id="388099" name="Rectangle 2"/>
          <p:cNvSpPr>
            <a:spLocks noGrp="1" noRot="1" noChangeAspect="1" noChangeArrowheads="1" noTextEdit="1"/>
          </p:cNvSpPr>
          <p:nvPr>
            <p:ph type="sldImg"/>
          </p:nvPr>
        </p:nvSpPr>
        <p:spPr>
          <a:ln/>
        </p:spPr>
      </p:sp>
      <p:sp>
        <p:nvSpPr>
          <p:cNvPr id="223235" name="Rectangle 2"/>
          <p:cNvSpPr>
            <a:spLocks noChangeArrowheads="1"/>
          </p:cNvSpPr>
          <p:nvPr/>
        </p:nvSpPr>
        <p:spPr bwMode="auto">
          <a:xfrm>
            <a:off x="1219200" y="4305300"/>
            <a:ext cx="4686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indent="-114300"/>
            <a:r>
              <a:rPr lang="en-US" sz="1200" b="0" dirty="0">
                <a:solidFill>
                  <a:schemeClr val="tx1"/>
                </a:solidFill>
                <a:latin typeface="Times New Roman" charset="0"/>
                <a:cs typeface="Times New Roman" charset="0"/>
              </a:rPr>
              <a:t>Instructor Notes</a:t>
            </a:r>
          </a:p>
          <a:p>
            <a:pPr marL="114300" indent="-114300">
              <a:lnSpc>
                <a:spcPct val="80000"/>
              </a:lnSpc>
              <a:spcBef>
                <a:spcPct val="50000"/>
              </a:spcBef>
              <a:buSzPct val="80000"/>
              <a:buFont typeface="Arial" charset="0"/>
              <a:buChar char="•"/>
            </a:pPr>
            <a:r>
              <a:rPr lang="en-US" sz="1200" b="0" dirty="0">
                <a:solidFill>
                  <a:schemeClr val="tx1"/>
                </a:solidFill>
                <a:latin typeface="Times New Roman" charset="0"/>
                <a:cs typeface="Times New Roman" charset="0"/>
              </a:rPr>
              <a:t>Some food </a:t>
            </a:r>
            <a:r>
              <a:rPr lang="en-US" sz="1200" b="0" dirty="0" smtClean="0">
                <a:solidFill>
                  <a:schemeClr val="tx1"/>
                </a:solidFill>
                <a:latin typeface="Times New Roman" charset="0"/>
                <a:cs typeface="Times New Roman" charset="0"/>
              </a:rPr>
              <a:t>handlers diagnosed </a:t>
            </a:r>
            <a:r>
              <a:rPr lang="en-US" sz="1200" b="0" dirty="0">
                <a:solidFill>
                  <a:schemeClr val="tx1"/>
                </a:solidFill>
                <a:latin typeface="Times New Roman" charset="0"/>
                <a:cs typeface="Times New Roman" charset="0"/>
              </a:rPr>
              <a:t>with these foodborne illnesses may or may not experience the usual symptoms, or their symptoms may be over. It is important to work with the local regulatory authority to determine whether the food handler must be excluded from the establishment or restricted from working with or around food, and when the exclusion can be removed</a:t>
            </a:r>
            <a:r>
              <a:rPr lang="en-US" sz="1200" b="0" dirty="0">
                <a:solidFill>
                  <a:schemeClr val="tx1"/>
                </a:solidFill>
              </a:rPr>
              <a:t>.</a:t>
            </a:r>
          </a:p>
        </p:txBody>
      </p:sp>
      <p:sp>
        <p:nvSpPr>
          <p:cNvPr id="388101"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sz="1200" kern="1200" dirty="0" smtClean="0">
                <a:solidFill>
                  <a:schemeClr val="tx1"/>
                </a:solidFill>
                <a:latin typeface="Times New Roman" charset="0"/>
                <a:ea typeface="ＭＳ Ｐゴシック" charset="0"/>
                <a:cs typeface="ＭＳ Ｐゴシック" charset="0"/>
              </a:rPr>
              <a:t>Some food handlers diagnosed with these foodborne illnesses may not experience the usual signs or their symptoms may be over. Work with the local regulatory authority to determine whether the food handler must be excluded from the operation or restricted from working with or around food, and when the exclusion or restriction can be removed.</a:t>
            </a:r>
          </a:p>
          <a:p>
            <a:pPr>
              <a:buFontTx/>
              <a:buChar char="•"/>
              <a:defRPr/>
            </a:pPr>
            <a:r>
              <a:rPr lang="en-US" sz="1200" kern="1200" dirty="0" smtClean="0">
                <a:solidFill>
                  <a:schemeClr val="tx1"/>
                </a:solidFill>
                <a:latin typeface="Times New Roman" charset="0"/>
                <a:ea typeface="ＭＳ Ｐゴシック" charset="0"/>
                <a:cs typeface="ＭＳ Ｐゴシック" charset="0"/>
              </a:rPr>
              <a:t>Remember these are only guidelines, working with your regulatory authority will help you determine the best course of action.</a:t>
            </a:r>
            <a:endParaRPr lang="en-US" sz="1200" kern="1200" dirty="0">
              <a:solidFill>
                <a:schemeClr val="tx1"/>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57132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Times New Roman" charset="0"/>
                <a:cs typeface="+mn-cs"/>
              </a:rPr>
              <a:t>Instructor Notes</a:t>
            </a:r>
          </a:p>
          <a:p>
            <a:pPr>
              <a:buFontTx/>
              <a:buChar char="•"/>
              <a:defRPr/>
            </a:pPr>
            <a:r>
              <a:rPr lang="en-US" dirty="0" smtClean="0">
                <a:latin typeface="Times New Roman" charset="0"/>
                <a:cs typeface="+mn-cs"/>
              </a:rPr>
              <a:t>Whether or not</a:t>
            </a:r>
            <a:r>
              <a:rPr lang="en-US" baseline="0" dirty="0" smtClean="0">
                <a:latin typeface="Times New Roman" charset="0"/>
                <a:cs typeface="+mn-cs"/>
              </a:rPr>
              <a:t> </a:t>
            </a:r>
            <a:r>
              <a:rPr lang="en-US" strike="noStrike" baseline="0" dirty="0" smtClean="0">
                <a:solidFill>
                  <a:srgbClr val="7030A0"/>
                </a:solidFill>
                <a:latin typeface="Times New Roman" charset="0"/>
                <a:cs typeface="+mn-cs"/>
              </a:rPr>
              <a:t>a food handler has symptoms, </a:t>
            </a:r>
            <a:r>
              <a:rPr lang="en-US" strike="noStrike" baseline="0" dirty="0" smtClean="0">
                <a:latin typeface="Times New Roman" charset="0"/>
                <a:cs typeface="+mn-cs"/>
              </a:rPr>
              <a:t>those </a:t>
            </a:r>
            <a:r>
              <a:rPr lang="en-US" baseline="0" dirty="0" smtClean="0">
                <a:latin typeface="Times New Roman" charset="0"/>
                <a:cs typeface="+mn-cs"/>
              </a:rPr>
              <a:t>diagnosed with a disease caused by these pathogens must be excluded from the operation. </a:t>
            </a:r>
            <a:r>
              <a:rPr lang="en-US" dirty="0" smtClean="0">
                <a:latin typeface="Times New Roman" charset="0"/>
                <a:cs typeface="+mn-cs"/>
              </a:rPr>
              <a:t>Work with the local regulatory authority to determine when the exclusion can be removed.</a:t>
            </a:r>
          </a:p>
          <a:p>
            <a:pPr>
              <a:buFontTx/>
              <a:buChar char="•"/>
              <a:defRPr/>
            </a:pPr>
            <a:r>
              <a:rPr lang="en-US" dirty="0" smtClean="0">
                <a:latin typeface="Times New Roman" charset="0"/>
                <a:cs typeface="+mn-cs"/>
              </a:rPr>
              <a:t>Remember these are only guidelines, working with your regulatory authority will help you determine the best course of action.</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98</a:t>
            </a:fld>
            <a:endParaRPr lang="en-US" dirty="0"/>
          </a:p>
        </p:txBody>
      </p:sp>
    </p:spTree>
    <p:extLst>
      <p:ext uri="{BB962C8B-B14F-4D97-AF65-F5344CB8AC3E}">
        <p14:creationId xmlns:p14="http://schemas.microsoft.com/office/powerpoint/2010/main" val="250874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6073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21768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863498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368163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3114550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416127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145418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3561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71.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4.jpeg"/><Relationship Id="rId4" Type="http://schemas.openxmlformats.org/officeDocument/2006/relationships/image" Target="../media/image33.jpeg"/></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5.xml"/><Relationship Id="rId1" Type="http://schemas.openxmlformats.org/officeDocument/2006/relationships/slideLayout" Target="../slideLayouts/slideLayout11.xml"/><Relationship Id="rId4" Type="http://schemas.openxmlformats.org/officeDocument/2006/relationships/image" Target="../media/image91.jpeg"/></Relationships>
</file>

<file path=ppt/slides/_rels/slide7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notesSlide" Target="../notesSlides/notesSlide82.xml"/><Relationship Id="rId1" Type="http://schemas.openxmlformats.org/officeDocument/2006/relationships/slideLayout" Target="../slideLayouts/slideLayout11.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8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86.xml"/><Relationship Id="rId1" Type="http://schemas.openxmlformats.org/officeDocument/2006/relationships/slideLayout" Target="../slideLayouts/slideLayout11.xml"/><Relationship Id="rId5" Type="http://schemas.openxmlformats.org/officeDocument/2006/relationships/image" Target="../media/image105.jpg"/><Relationship Id="rId4" Type="http://schemas.openxmlformats.org/officeDocument/2006/relationships/image" Target="../media/image104.jpg"/></Relationships>
</file>

<file path=ppt/slides/_rels/slide8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92.xml"/><Relationship Id="rId1" Type="http://schemas.openxmlformats.org/officeDocument/2006/relationships/slideLayout" Target="../slideLayouts/slideLayout11.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9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93.xml"/><Relationship Id="rId1" Type="http://schemas.openxmlformats.org/officeDocument/2006/relationships/slideLayout" Target="../slideLayouts/slideLayout11.xml"/><Relationship Id="rId4" Type="http://schemas.openxmlformats.org/officeDocument/2006/relationships/image" Target="../media/image114.jpeg"/></Relationships>
</file>

<file path=ppt/slides/_rels/slide9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2531" name="Rectangle 3"/>
          <p:cNvSpPr>
            <a:spLocks noGrp="1" noChangeArrowheads="1"/>
          </p:cNvSpPr>
          <p:nvPr>
            <p:ph idx="1"/>
          </p:nvPr>
        </p:nvSpPr>
        <p:spPr>
          <a:xfrm>
            <a:off x="390524" y="1143000"/>
            <a:ext cx="5167313" cy="4953000"/>
          </a:xfrm>
        </p:spPr>
        <p:txBody>
          <a:bodyPr/>
          <a:lstStyle/>
          <a:p>
            <a:pPr marL="0" indent="0" eaLnBrk="1" hangingPunct="1">
              <a:defRPr/>
            </a:pPr>
            <a:r>
              <a:rPr lang="en-US" dirty="0">
                <a:latin typeface="Arial Narrow" charset="0"/>
                <a:cs typeface="+mn-cs"/>
              </a:rPr>
              <a:t>Physical </a:t>
            </a:r>
            <a:r>
              <a:rPr lang="en-US" dirty="0" smtClean="0">
                <a:latin typeface="Arial Narrow" charset="0"/>
                <a:cs typeface="+mn-cs"/>
              </a:rPr>
              <a:t>hazards: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Metal shavings</a:t>
            </a:r>
          </a:p>
          <a:p>
            <a:pPr marL="347472" lvl="1" indent="-347472" eaLnBrk="1" hangingPunct="1">
              <a:lnSpc>
                <a:spcPct val="100000"/>
              </a:lnSpc>
              <a:spcBef>
                <a:spcPts val="900"/>
              </a:spcBef>
              <a:defRPr/>
            </a:pPr>
            <a:r>
              <a:rPr lang="en-US" dirty="0">
                <a:latin typeface="Arial Narrow" charset="0"/>
              </a:rPr>
              <a:t>Staples</a:t>
            </a:r>
          </a:p>
          <a:p>
            <a:pPr marL="347472" lvl="1" indent="-347472" eaLnBrk="1" hangingPunct="1">
              <a:lnSpc>
                <a:spcPct val="100000"/>
              </a:lnSpc>
              <a:spcBef>
                <a:spcPts val="900"/>
              </a:spcBef>
              <a:defRPr/>
            </a:pPr>
            <a:r>
              <a:rPr lang="en-US" dirty="0">
                <a:latin typeface="Arial Narrow" charset="0"/>
              </a:rPr>
              <a:t>B</a:t>
            </a:r>
            <a:r>
              <a:rPr lang="en-US" dirty="0" smtClean="0">
                <a:latin typeface="Arial Narrow" charset="0"/>
              </a:rPr>
              <a:t>andages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Glass</a:t>
            </a:r>
          </a:p>
          <a:p>
            <a:pPr marL="347472" lvl="1"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 objects (e.g., fish bones in a fillet)</a:t>
            </a:r>
          </a:p>
        </p:txBody>
      </p:sp>
      <p:sp>
        <p:nvSpPr>
          <p:cNvPr id="225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1-10</a:t>
            </a:r>
          </a:p>
        </p:txBody>
      </p:sp>
      <p:pic>
        <p:nvPicPr>
          <p:cNvPr id="7" name="Picture 6" descr="6e_c01_4_physicalhaz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9052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a:t>
            </a:r>
            <a:r>
              <a:rPr lang="en-US" dirty="0" smtClean="0">
                <a:latin typeface="Arial Narrow" charset="0"/>
                <a:cs typeface="+mn-cs"/>
              </a:rPr>
              <a:t>risk </a:t>
            </a:r>
            <a:r>
              <a:rPr lang="en-US" dirty="0">
                <a:latin typeface="Arial Narrow" charset="0"/>
                <a:cs typeface="+mn-cs"/>
              </a:rPr>
              <a:t>f</a:t>
            </a:r>
            <a:r>
              <a:rPr lang="en-US" dirty="0" smtClean="0">
                <a:latin typeface="Arial Narrow" charset="0"/>
                <a:cs typeface="+mn-cs"/>
              </a:rPr>
              <a:t>actors </a:t>
            </a:r>
            <a:r>
              <a:rPr lang="en-US" dirty="0">
                <a:latin typeface="Arial Narrow" charset="0"/>
                <a:cs typeface="+mn-cs"/>
              </a:rPr>
              <a:t>for </a:t>
            </a:r>
            <a:r>
              <a:rPr lang="en-US" dirty="0" smtClean="0">
                <a:latin typeface="Arial Narrow" charset="0"/>
                <a:cs typeface="+mn-cs"/>
              </a:rPr>
              <a:t>foodborne illness:</a:t>
            </a:r>
            <a:endParaRPr lang="en-US" dirty="0">
              <a:latin typeface="Arial Narrow" charset="0"/>
              <a:cs typeface="+mn-cs"/>
            </a:endParaRP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0483" name="Rectangle 20"/>
          <p:cNvSpPr>
            <a:spLocks noGrp="1" noChangeArrowheads="1"/>
          </p:cNvSpPr>
          <p:nvPr>
            <p:ph idx="1"/>
          </p:nvPr>
        </p:nvSpPr>
        <p:spPr>
          <a:xfrm>
            <a:off x="-6057900" y="2400300"/>
            <a:ext cx="5051425" cy="498316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0" indent="0" eaLnBrk="1" hangingPunct="1">
              <a:spcBef>
                <a:spcPct val="50000"/>
              </a:spcBef>
              <a:buClr>
                <a:srgbClr val="0093D3"/>
              </a:buClr>
              <a:buFont typeface="Wingdings" pitchFamily="2" charset="2"/>
              <a:buNone/>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1-12</a:t>
            </a:r>
          </a:p>
        </p:txBody>
      </p:sp>
      <p:sp>
        <p:nvSpPr>
          <p:cNvPr id="4" name="Rectangle 3"/>
          <p:cNvSpPr/>
          <p:nvPr/>
        </p:nvSpPr>
        <p:spPr>
          <a:xfrm>
            <a:off x="611364" y="2728913"/>
            <a:ext cx="3419475"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Time-temperature abuse</a:t>
            </a:r>
          </a:p>
        </p:txBody>
      </p:sp>
      <p:sp>
        <p:nvSpPr>
          <p:cNvPr id="5" name="Rectangle 4"/>
          <p:cNvSpPr/>
          <p:nvPr/>
        </p:nvSpPr>
        <p:spPr>
          <a:xfrm>
            <a:off x="5193762" y="2728913"/>
            <a:ext cx="2908300"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Cross-contamination</a:t>
            </a:r>
          </a:p>
        </p:txBody>
      </p:sp>
      <p:sp>
        <p:nvSpPr>
          <p:cNvPr id="6" name="Rectangle 5"/>
          <p:cNvSpPr/>
          <p:nvPr/>
        </p:nvSpPr>
        <p:spPr>
          <a:xfrm>
            <a:off x="813770" y="5243820"/>
            <a:ext cx="3014662"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Poor personal hygiene</a:t>
            </a:r>
          </a:p>
        </p:txBody>
      </p:sp>
      <p:sp>
        <p:nvSpPr>
          <p:cNvPr id="7" name="Rectangle 6"/>
          <p:cNvSpPr/>
          <p:nvPr/>
        </p:nvSpPr>
        <p:spPr>
          <a:xfrm>
            <a:off x="4761962" y="5243820"/>
            <a:ext cx="3771900"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chemeClr val="accent3"/>
                </a:solidFill>
                <a:latin typeface="+mj-lt"/>
                <a:ea typeface="+mn-ea"/>
                <a:cs typeface="+mn-cs"/>
              </a:rPr>
              <a:t>Poor cleaning and sanitizing</a:t>
            </a:r>
          </a:p>
        </p:txBody>
      </p:sp>
      <p:pic>
        <p:nvPicPr>
          <p:cNvPr id="2" name="Picture 1"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00" y="1243013"/>
            <a:ext cx="2097024" cy="1484376"/>
          </a:xfrm>
          <a:prstGeom prst="rect">
            <a:avLst/>
          </a:prstGeom>
        </p:spPr>
      </p:pic>
      <p:pic>
        <p:nvPicPr>
          <p:cNvPr id="3" name="Picture 2" descr="6e_c01_5_personalhygien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065" y="3605213"/>
            <a:ext cx="2100072" cy="1399032"/>
          </a:xfrm>
          <a:prstGeom prst="rect">
            <a:avLst/>
          </a:prstGeom>
        </p:spPr>
      </p:pic>
      <p:pic>
        <p:nvPicPr>
          <p:cNvPr id="8" name="Picture 7" descr="6e_c01_5_poorclean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352" y="3605213"/>
            <a:ext cx="2103120" cy="1652016"/>
          </a:xfrm>
          <a:prstGeom prst="rect">
            <a:avLst/>
          </a:prstGeom>
        </p:spPr>
      </p:pic>
      <p:pic>
        <p:nvPicPr>
          <p:cNvPr id="9" name="Picture 8" descr="6e_c01_5_PotatoSalad_TempChck.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2589" y="1226249"/>
            <a:ext cx="2097024" cy="15026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5167313" cy="2444750"/>
          </a:xfrm>
        </p:spPr>
        <p:txBody>
          <a:bodyPr/>
          <a:lstStyle/>
          <a:p>
            <a:pPr marL="0" indent="0" eaLnBrk="1" hangingPunct="1">
              <a:buFont typeface="Wingdings" pitchFamily="2" charset="2"/>
              <a:buNone/>
              <a:defRPr/>
            </a:pPr>
            <a:r>
              <a:rPr lang="en-US" dirty="0">
                <a:ea typeface="+mn-ea"/>
                <a:cs typeface="+mn-cs"/>
              </a:rPr>
              <a:t>T</a:t>
            </a:r>
            <a:r>
              <a:rPr lang="en-US" dirty="0" smtClean="0">
                <a:ea typeface="+mn-ea"/>
                <a:cs typeface="+mn-cs"/>
              </a:rPr>
              <a:t>ime-temperature abuse:</a:t>
            </a:r>
          </a:p>
          <a:p>
            <a:pPr marL="347472" lvl="1" indent="-347472" eaLnBrk="1" hangingPunct="1">
              <a:lnSpc>
                <a:spcPct val="100000"/>
              </a:lnSpc>
              <a:spcBef>
                <a:spcPts val="900"/>
              </a:spcBef>
              <a:buFont typeface="Wingdings" pitchFamily="2" charset="2"/>
              <a:buChar char="l"/>
              <a:defRPr/>
            </a:pPr>
            <a:r>
              <a:rPr lang="en-US" dirty="0" smtClean="0"/>
              <a:t>When food has stayed too long at temperatures good for pathogen growth</a:t>
            </a:r>
            <a:endParaRPr lang="en-US" dirty="0"/>
          </a:p>
          <a:p>
            <a:pPr marL="114300" lvl="1" indent="0" eaLnBrk="1" hangingPunct="1">
              <a:buFont typeface="Wingdings" pitchFamily="2" charset="2"/>
              <a:buNone/>
              <a:defRPr/>
            </a:pPr>
            <a:endParaRPr lang="en-US" dirty="0" smtClean="0"/>
          </a:p>
        </p:txBody>
      </p:sp>
      <p:sp>
        <p:nvSpPr>
          <p:cNvPr id="2"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1-13</a:t>
            </a:r>
          </a:p>
        </p:txBody>
      </p:sp>
      <p:pic>
        <p:nvPicPr>
          <p:cNvPr id="7" name="Picture 6" descr="6e_c01_5_PotatoSalad_TempCh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4294189" cy="498316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Food has been time-temperature abused when: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It has not been held or stored at correct temperatures</a:t>
            </a:r>
          </a:p>
          <a:p>
            <a:pPr lvl="1" eaLnBrk="1" hangingPunct="1">
              <a:buFont typeface="Wingdings" pitchFamily="2" charset="2"/>
              <a:buChar char="l"/>
              <a:defRPr/>
            </a:pPr>
            <a:r>
              <a:rPr lang="en-US" dirty="0" smtClean="0"/>
              <a:t>It is not cooked or reheated enough to kill pathogens</a:t>
            </a:r>
          </a:p>
          <a:p>
            <a:pPr lvl="1" eaLnBrk="1" hangingPunct="1">
              <a:buFont typeface="Wingdings" pitchFamily="2" charset="2"/>
              <a:buChar char="l"/>
              <a:defRPr/>
            </a:pPr>
            <a:r>
              <a:rPr lang="en-US" dirty="0" smtClean="0"/>
              <a:t>It is not cooled correctly</a:t>
            </a:r>
            <a:endParaRPr lang="en-US" dirty="0"/>
          </a:p>
          <a:p>
            <a:pPr marL="114300" lvl="1" indent="0" eaLnBrk="1" hangingPunct="1">
              <a:buFont typeface="Wingdings" pitchFamily="2" charset="2"/>
              <a:buNone/>
              <a:defRPr/>
            </a:pPr>
            <a:endParaRPr lang="en-US" dirty="0"/>
          </a:p>
          <a:p>
            <a:pPr marL="114300" lvl="1" indent="0" eaLnBrk="1" hangingPunct="1">
              <a:buFont typeface="Wingdings" pitchFamily="2" charset="2"/>
              <a:buNone/>
              <a:defRPr/>
            </a:pPr>
            <a:endParaRPr lang="en-US" dirty="0" smtClean="0"/>
          </a:p>
        </p:txBody>
      </p:sp>
      <p:sp>
        <p:nvSpPr>
          <p:cNvPr id="26628"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1-14</a:t>
            </a:r>
          </a:p>
        </p:txBody>
      </p:sp>
      <p:sp>
        <p:nvSpPr>
          <p:cNvPr id="56324" name="TextBox 6"/>
          <p:cNvSpPr txBox="1">
            <a:spLocks noChangeArrowheads="1"/>
          </p:cNvSpPr>
          <p:nvPr/>
        </p:nvSpPr>
        <p:spPr bwMode="auto">
          <a:xfrm>
            <a:off x="6948488" y="24003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sp>
        <p:nvSpPr>
          <p:cNvPr id="56325" name="TextBox 7"/>
          <p:cNvSpPr txBox="1">
            <a:spLocks noChangeArrowheads="1"/>
          </p:cNvSpPr>
          <p:nvPr/>
        </p:nvSpPr>
        <p:spPr bwMode="auto">
          <a:xfrm>
            <a:off x="6629400" y="26955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sp>
        <p:nvSpPr>
          <p:cNvPr id="56326" name="TextBox 9"/>
          <p:cNvSpPr txBox="1">
            <a:spLocks noChangeArrowheads="1"/>
          </p:cNvSpPr>
          <p:nvPr/>
        </p:nvSpPr>
        <p:spPr bwMode="auto">
          <a:xfrm>
            <a:off x="6670675" y="2555875"/>
            <a:ext cx="1714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10" name="Picture 9" descr="6e_c01_5_PotatoSalad_TempCh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5167313" cy="3789362"/>
          </a:xfrm>
        </p:spPr>
        <p:txBody>
          <a:bodyPr/>
          <a:lstStyle/>
          <a:p>
            <a:pPr marL="0" indent="0" eaLnBrk="1" hangingPunct="1">
              <a:buFont typeface="Wingdings" pitchFamily="2" charset="2"/>
              <a:buNone/>
              <a:defRPr/>
            </a:pPr>
            <a:r>
              <a:rPr lang="en-US" dirty="0" smtClean="0">
                <a:ea typeface="+mn-ea"/>
                <a:cs typeface="+mn-cs"/>
              </a:rPr>
              <a:t>Cross-contamination: </a:t>
            </a:r>
          </a:p>
          <a:p>
            <a:pPr marL="347472" lvl="1" indent="-347472" eaLnBrk="1" hangingPunct="1">
              <a:lnSpc>
                <a:spcPct val="100000"/>
              </a:lnSpc>
              <a:spcBef>
                <a:spcPts val="900"/>
              </a:spcBef>
              <a:buFont typeface="Wingdings" pitchFamily="2" charset="2"/>
              <a:buChar char="l"/>
              <a:defRPr/>
            </a:pPr>
            <a:r>
              <a:rPr lang="en-US" dirty="0" smtClean="0"/>
              <a:t>When pathogens are transferred from one surface or food to another</a:t>
            </a:r>
          </a:p>
          <a:p>
            <a:pPr marL="114300" lvl="1" indent="0" eaLnBrk="1" hangingPunct="1">
              <a:buFont typeface="Wingdings" pitchFamily="2" charset="2"/>
              <a:buNone/>
              <a:defRPr/>
            </a:pPr>
            <a:endParaRPr lang="en-US" dirty="0" smtClean="0"/>
          </a:p>
        </p:txBody>
      </p:sp>
      <p:sp>
        <p:nvSpPr>
          <p:cNvPr id="27652"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1-15</a:t>
            </a:r>
          </a:p>
        </p:txBody>
      </p:sp>
      <p:sp>
        <p:nvSpPr>
          <p:cNvPr id="58372"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8" name="Picture 7"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4710174" cy="5057736"/>
          </a:xfrm>
        </p:spPr>
        <p:txBody>
          <a:bodyPr/>
          <a:lstStyle/>
          <a:p>
            <a:pPr marL="0" lvl="1" indent="0" eaLnBrk="1" hangingPunct="1">
              <a:buFont typeface="Wingdings" pitchFamily="2" charset="2"/>
              <a:buNone/>
              <a:defRPr/>
            </a:pPr>
            <a:r>
              <a:rPr lang="en-US" sz="2400" b="1" dirty="0" smtClean="0">
                <a:solidFill>
                  <a:srgbClr val="005CAB"/>
                </a:solidFill>
              </a:rPr>
              <a:t>Cross-contamination can cause a foodborne illness when: </a:t>
            </a:r>
            <a:endParaRPr lang="en-US" sz="2400" b="1" dirty="0">
              <a:solidFill>
                <a:srgbClr val="005CAB"/>
              </a:solidFill>
            </a:endParaRPr>
          </a:p>
          <a:p>
            <a:pPr marL="347472" lvl="1" indent="-347472" eaLnBrk="1" hangingPunct="1">
              <a:lnSpc>
                <a:spcPct val="100000"/>
              </a:lnSpc>
              <a:spcBef>
                <a:spcPts val="900"/>
              </a:spcBef>
              <a:buFont typeface="Wingdings" pitchFamily="2" charset="2"/>
              <a:buChar char="l"/>
              <a:defRPr/>
            </a:pPr>
            <a:r>
              <a:rPr lang="en-US" dirty="0" smtClean="0"/>
              <a:t>Contaminated ingredients are added to food that receives no further cooking</a:t>
            </a:r>
            <a:endParaRPr lang="en-US" dirty="0"/>
          </a:p>
          <a:p>
            <a:pPr marL="347472" lvl="1" indent="-347472" eaLnBrk="1" hangingPunct="1">
              <a:lnSpc>
                <a:spcPct val="100000"/>
              </a:lnSpc>
              <a:spcBef>
                <a:spcPts val="900"/>
              </a:spcBef>
              <a:buFont typeface="Wingdings" pitchFamily="2" charset="2"/>
              <a:buChar char="l"/>
              <a:defRPr/>
            </a:pPr>
            <a:r>
              <a:rPr lang="en-US" dirty="0" smtClean="0"/>
              <a:t>Ready-to-eat food touches contaminated surfaces</a:t>
            </a:r>
            <a:endParaRPr lang="en-US" dirty="0"/>
          </a:p>
          <a:p>
            <a:pPr marL="347472" lvl="1" indent="-347472" eaLnBrk="1" hangingPunct="1">
              <a:lnSpc>
                <a:spcPct val="100000"/>
              </a:lnSpc>
              <a:spcBef>
                <a:spcPts val="900"/>
              </a:spcBef>
              <a:buFont typeface="Wingdings" pitchFamily="2" charset="2"/>
              <a:buChar char="l"/>
              <a:defRPr/>
            </a:pPr>
            <a:r>
              <a:rPr lang="en-US" dirty="0" smtClean="0"/>
              <a:t>A food handler touches contaminated food and then touches ready-to-eat food</a:t>
            </a:r>
          </a:p>
          <a:p>
            <a:pPr marL="347472" lvl="1" indent="-347472" eaLnBrk="1" hangingPunct="1">
              <a:lnSpc>
                <a:spcPct val="100000"/>
              </a:lnSpc>
              <a:spcBef>
                <a:spcPts val="900"/>
              </a:spcBef>
              <a:buFont typeface="Wingdings" pitchFamily="2" charset="2"/>
              <a:buChar char="l"/>
              <a:defRPr/>
            </a:pPr>
            <a:r>
              <a:rPr lang="en-US" dirty="0" smtClean="0"/>
              <a:t>Contaminated cleaning cloths touch </a:t>
            </a:r>
            <a:br>
              <a:rPr lang="en-US" dirty="0" smtClean="0"/>
            </a:br>
            <a:r>
              <a:rPr lang="en-US" dirty="0" smtClean="0"/>
              <a:t>food-contact surfaces</a:t>
            </a:r>
            <a:endParaRPr lang="en-US" dirty="0"/>
          </a:p>
          <a:p>
            <a:pPr marL="114300" lvl="1" indent="0" eaLnBrk="1" hangingPunct="1">
              <a:buFont typeface="Wingdings" pitchFamily="2" charset="2"/>
              <a:buNone/>
              <a:defRPr/>
            </a:pPr>
            <a:endParaRPr lang="en-US" dirty="0" smtClean="0"/>
          </a:p>
        </p:txBody>
      </p:sp>
      <p:sp>
        <p:nvSpPr>
          <p:cNvPr id="28676"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1-16</a:t>
            </a:r>
          </a:p>
        </p:txBody>
      </p:sp>
      <p:sp>
        <p:nvSpPr>
          <p:cNvPr id="60420"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8" name="Picture 7"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xfrm>
            <a:off x="390525" y="158750"/>
            <a:ext cx="8237537" cy="519112"/>
          </a:xfrm>
        </p:spPr>
        <p:txBody>
          <a:bodyPr/>
          <a:lstStyle/>
          <a:p>
            <a:pPr eaLnBrk="1" hangingPunct="1">
              <a:defRPr/>
            </a:pPr>
            <a:r>
              <a:rPr lang="en-US" dirty="0">
                <a:latin typeface="Arial Narrow" charset="0"/>
                <a:cs typeface="+mj-cs"/>
              </a:rPr>
              <a:t>How Food Becomes Unsafe </a:t>
            </a:r>
          </a:p>
        </p:txBody>
      </p:sp>
      <p:sp>
        <p:nvSpPr>
          <p:cNvPr id="27651" name="Rectangle 3"/>
          <p:cNvSpPr>
            <a:spLocks noGrp="1" noChangeArrowheads="1"/>
          </p:cNvSpPr>
          <p:nvPr>
            <p:ph idx="1"/>
          </p:nvPr>
        </p:nvSpPr>
        <p:spPr>
          <a:xfrm>
            <a:off x="390525" y="1143000"/>
            <a:ext cx="5167313" cy="3789362"/>
          </a:xfrm>
        </p:spPr>
        <p:txBody>
          <a:bodyPr/>
          <a:lstStyle/>
          <a:p>
            <a:pPr marL="0" lvl="1" indent="0" eaLnBrk="1" hangingPunct="1">
              <a:buClr>
                <a:srgbClr val="009DDC"/>
              </a:buClr>
              <a:buFont typeface="Wingdings" pitchFamily="2" charset="2"/>
              <a:buNone/>
              <a:defRPr/>
            </a:pPr>
            <a:r>
              <a:rPr lang="en-US" sz="2400" b="1" dirty="0" smtClean="0">
                <a:solidFill>
                  <a:srgbClr val="005CAB"/>
                </a:solidFill>
              </a:rPr>
              <a:t>Poor personal hygiene </a:t>
            </a:r>
            <a:r>
              <a:rPr lang="en-US" sz="2400" b="1" dirty="0">
                <a:solidFill>
                  <a:srgbClr val="005CAB"/>
                </a:solidFill>
              </a:rPr>
              <a:t>can cause a foodborne illness </a:t>
            </a:r>
            <a:r>
              <a:rPr lang="en-US" sz="2400" b="1" dirty="0" smtClean="0">
                <a:solidFill>
                  <a:srgbClr val="005CAB"/>
                </a:solidFill>
              </a:rPr>
              <a:t>when food handlers: </a:t>
            </a:r>
            <a:endParaRPr lang="en-US" dirty="0" smtClean="0"/>
          </a:p>
          <a:p>
            <a:pPr marL="347472" lvl="1" indent="-347472" eaLnBrk="1" hangingPunct="1">
              <a:lnSpc>
                <a:spcPct val="100000"/>
              </a:lnSpc>
              <a:spcBef>
                <a:spcPts val="900"/>
              </a:spcBef>
              <a:buFont typeface="Wingdings" pitchFamily="2" charset="2"/>
              <a:buChar char="l"/>
              <a:defRPr/>
            </a:pPr>
            <a:r>
              <a:rPr lang="en-US" dirty="0"/>
              <a:t>F</a:t>
            </a:r>
            <a:r>
              <a:rPr lang="en-US" dirty="0" smtClean="0"/>
              <a:t>ail to wash their hands correctly after using the restroom </a:t>
            </a:r>
          </a:p>
          <a:p>
            <a:pPr marL="347472" lvl="1" indent="-347472" eaLnBrk="1" hangingPunct="1">
              <a:lnSpc>
                <a:spcPct val="100000"/>
              </a:lnSpc>
              <a:spcBef>
                <a:spcPts val="900"/>
              </a:spcBef>
              <a:buFont typeface="Wingdings" pitchFamily="2" charset="2"/>
              <a:buChar char="l"/>
              <a:defRPr/>
            </a:pPr>
            <a:r>
              <a:rPr lang="en-US" dirty="0" smtClean="0"/>
              <a:t>Cough or sneeze on food</a:t>
            </a:r>
          </a:p>
          <a:p>
            <a:pPr marL="347472" lvl="1" indent="-347472" eaLnBrk="1" hangingPunct="1">
              <a:lnSpc>
                <a:spcPct val="100000"/>
              </a:lnSpc>
              <a:spcBef>
                <a:spcPts val="900"/>
              </a:spcBef>
              <a:buFont typeface="Wingdings" pitchFamily="2" charset="2"/>
              <a:buChar char="l"/>
              <a:defRPr/>
            </a:pPr>
            <a:r>
              <a:rPr lang="en-US" dirty="0" smtClean="0"/>
              <a:t>Touch or scratch wounds and then touch food</a:t>
            </a:r>
          </a:p>
          <a:p>
            <a:pPr marL="347472" lvl="1" indent="-347472" eaLnBrk="1" hangingPunct="1">
              <a:lnSpc>
                <a:spcPct val="100000"/>
              </a:lnSpc>
              <a:spcBef>
                <a:spcPts val="900"/>
              </a:spcBef>
              <a:buFont typeface="Wingdings" pitchFamily="2" charset="2"/>
              <a:buChar char="l"/>
              <a:defRPr/>
            </a:pPr>
            <a:r>
              <a:rPr lang="en-US" dirty="0" smtClean="0"/>
              <a:t>Work while sick</a:t>
            </a:r>
          </a:p>
        </p:txBody>
      </p:sp>
      <p:sp>
        <p:nvSpPr>
          <p:cNvPr id="2970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1-17</a:t>
            </a:r>
          </a:p>
        </p:txBody>
      </p:sp>
      <p:sp>
        <p:nvSpPr>
          <p:cNvPr id="62468" name="TextBox 6"/>
          <p:cNvSpPr txBox="1">
            <a:spLocks noChangeArrowheads="1"/>
          </p:cNvSpPr>
          <p:nvPr/>
        </p:nvSpPr>
        <p:spPr bwMode="auto">
          <a:xfrm>
            <a:off x="6507163" y="2690813"/>
            <a:ext cx="1714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8" name="Picture 7" descr="6e_c01_5_personalhygie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39903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 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1-18</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8" name="Picture 7" descr="6e_c01_5_poorclean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6520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1-19</a:t>
            </a:r>
          </a:p>
        </p:txBody>
      </p:sp>
      <p:pic>
        <p:nvPicPr>
          <p:cNvPr id="31749"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913" y="2057400"/>
            <a:ext cx="1931987"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0"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95688" y="2057400"/>
            <a:ext cx="1968366"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1"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8" y="2057400"/>
            <a:ext cx="1898650" cy="131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2"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63040" y="3584575"/>
            <a:ext cx="1905000"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3"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96417" y="3584575"/>
            <a:ext cx="196386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4"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7296" y="3584575"/>
            <a:ext cx="1905000"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0526" y="158750"/>
            <a:ext cx="8235950" cy="519112"/>
          </a:xfrm>
        </p:spPr>
        <p:txBody>
          <a:bodyPr/>
          <a:lstStyle/>
          <a:p>
            <a:pPr eaLnBrk="1" hangingPunct="1">
              <a:defRPr/>
            </a:pPr>
            <a:r>
              <a:rPr lang="en-US" dirty="0">
                <a:latin typeface="Arial Narrow" charset="0"/>
                <a:cs typeface="+mj-cs"/>
              </a:rPr>
              <a:t>Providing Safe Food</a:t>
            </a:r>
          </a:p>
        </p:txBody>
      </p:sp>
      <p:sp>
        <p:nvSpPr>
          <p:cNvPr id="14339" name="Rectangle 3"/>
          <p:cNvSpPr>
            <a:spLocks noGrp="1" noChangeArrowheads="1"/>
          </p:cNvSpPr>
          <p:nvPr>
            <p:ph idx="1"/>
          </p:nvPr>
        </p:nvSpPr>
        <p:spPr>
          <a:xfrm>
            <a:off x="395288" y="1143000"/>
            <a:ext cx="5648325"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Recognize the importance of food safety</a:t>
            </a:r>
          </a:p>
          <a:p>
            <a:pPr marL="347472" lvl="1" indent="-347472" eaLnBrk="1" hangingPunct="1">
              <a:lnSpc>
                <a:spcPct val="100000"/>
              </a:lnSpc>
              <a:spcBef>
                <a:spcPts val="900"/>
              </a:spcBef>
              <a:defRPr/>
            </a:pPr>
            <a:r>
              <a:rPr lang="en-US" dirty="0">
                <a:latin typeface="Arial Narrow" charset="0"/>
              </a:rPr>
              <a:t>Understand how food becomes unsafe</a:t>
            </a:r>
          </a:p>
          <a:p>
            <a:pPr marL="347472" lvl="1" indent="-347472" eaLnBrk="1" hangingPunct="1">
              <a:lnSpc>
                <a:spcPct val="100000"/>
              </a:lnSpc>
              <a:spcBef>
                <a:spcPts val="900"/>
              </a:spcBef>
              <a:defRPr/>
            </a:pPr>
            <a:r>
              <a:rPr lang="en-US" dirty="0">
                <a:latin typeface="Arial Narrow" charset="0"/>
              </a:rPr>
              <a:t>Identify TCS food</a:t>
            </a:r>
          </a:p>
          <a:p>
            <a:pPr marL="347472" lvl="1" indent="-347472" eaLnBrk="1" hangingPunct="1">
              <a:lnSpc>
                <a:spcPct val="100000"/>
              </a:lnSpc>
              <a:spcBef>
                <a:spcPts val="900"/>
              </a:spcBef>
              <a:defRPr/>
            </a:pPr>
            <a:r>
              <a:rPr lang="en-US" dirty="0">
                <a:latin typeface="Arial Narrow" charset="0"/>
              </a:rPr>
              <a:t>Recognize the risk factors for foodborne illness</a:t>
            </a:r>
          </a:p>
          <a:p>
            <a:pPr marL="347472" lvl="1" indent="-347472" eaLnBrk="1" hangingPunct="1">
              <a:lnSpc>
                <a:spcPct val="100000"/>
              </a:lnSpc>
              <a:spcBef>
                <a:spcPts val="900"/>
              </a:spcBef>
              <a:defRPr/>
            </a:pPr>
            <a:r>
              <a:rPr lang="en-US" dirty="0">
                <a:latin typeface="Arial Narrow" charset="0"/>
              </a:rPr>
              <a:t>Understand important prevention measures for keeping food safe</a:t>
            </a:r>
          </a:p>
        </p:txBody>
      </p:sp>
      <p:sp>
        <p:nvSpPr>
          <p:cNvPr id="1434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a:t>
            </a:r>
          </a:p>
        </p:txBody>
      </p:sp>
      <p:sp>
        <p:nvSpPr>
          <p:cNvPr id="14341"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4342"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1-20</a:t>
            </a:r>
          </a:p>
        </p:txBody>
      </p:sp>
      <p:pic>
        <p:nvPicPr>
          <p:cNvPr id="32773"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912" y="2057400"/>
            <a:ext cx="1908175" cy="13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4" name="Picture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92513" y="2057400"/>
            <a:ext cx="196532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5"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7" y="2057399"/>
            <a:ext cx="1914525" cy="133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6"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58912" y="3587750"/>
            <a:ext cx="1908175" cy="132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7" name="Picture 2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92513" y="3587750"/>
            <a:ext cx="19653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8" name="Picture 2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2787" y="3587750"/>
            <a:ext cx="1914525" cy="133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90523" y="1143000"/>
            <a:ext cx="7316789" cy="5257800"/>
          </a:xfrm>
        </p:spPr>
        <p:txBody>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a:t>
            </a:r>
            <a:r>
              <a:rPr lang="en-US" sz="2400" b="1" dirty="0" smtClean="0">
                <a:solidFill>
                  <a:srgbClr val="005CAB"/>
                </a:solidFill>
                <a:ea typeface="+mn-ea"/>
                <a:cs typeface="+mn-cs"/>
              </a:rPr>
              <a:t>further:</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4"/>
          <p:cNvSpPr>
            <a:spLocks noChangeArrowheads="1"/>
          </p:cNvSpPr>
          <p:nvPr/>
        </p:nvSpPr>
        <p:spPr bwMode="auto">
          <a:xfrm>
            <a:off x="6297613" y="1198563"/>
            <a:ext cx="1706562" cy="1101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34819" name="Rectangle 9"/>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1-22</a:t>
            </a:r>
          </a:p>
        </p:txBody>
      </p:sp>
      <p:pic>
        <p:nvPicPr>
          <p:cNvPr id="5" name="Picture 4" descr="6e_c01_7_child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2450592"/>
            <a:ext cx="2103120" cy="1085002"/>
          </a:xfrm>
          <a:prstGeom prst="rect">
            <a:avLst/>
          </a:prstGeom>
        </p:spPr>
      </p:pic>
      <p:pic>
        <p:nvPicPr>
          <p:cNvPr id="6" name="Picture 5" descr="6e_c01_7_RxCapInHand_r2S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355" y="3657600"/>
            <a:ext cx="2103120" cy="1086797"/>
          </a:xfrm>
          <a:prstGeom prst="rect">
            <a:avLst/>
          </a:prstGeom>
        </p:spPr>
      </p:pic>
      <p:pic>
        <p:nvPicPr>
          <p:cNvPr id="7" name="Picture 6" descr="6e_c01_7_elderly_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355" y="1243013"/>
            <a:ext cx="2103120" cy="109243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1-23</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cs typeface="+mn-cs"/>
              </a:rPr>
              <a:t>Focus on these measures: </a:t>
            </a:r>
          </a:p>
          <a:p>
            <a:pPr marL="347472" lvl="1" indent="-347472" eaLnBrk="1" hangingPunct="1">
              <a:lnSpc>
                <a:spcPct val="100000"/>
              </a:lnSpc>
              <a:spcBef>
                <a:spcPts val="900"/>
              </a:spcBef>
              <a:defRPr/>
            </a:pPr>
            <a:r>
              <a:rPr lang="en-US" b="0" dirty="0">
                <a:latin typeface="Arial Narrow" charset="0"/>
              </a:rPr>
              <a:t>Controlling time </a:t>
            </a:r>
            <a:r>
              <a:rPr lang="en-US" b="0" dirty="0" smtClean="0">
                <a:latin typeface="Arial Narrow" charset="0"/>
              </a:rPr>
              <a:t>and temperature</a:t>
            </a:r>
            <a:endParaRPr lang="en-US" b="0" dirty="0">
              <a:latin typeface="Arial Narrow" charset="0"/>
            </a:endParaRPr>
          </a:p>
          <a:p>
            <a:pPr marL="347472" lvl="1" indent="-347472" eaLnBrk="1" hangingPunct="1">
              <a:lnSpc>
                <a:spcPct val="100000"/>
              </a:lnSpc>
              <a:spcBef>
                <a:spcPts val="900"/>
              </a:spcBef>
              <a:defRPr/>
            </a:pPr>
            <a:r>
              <a:rPr lang="en-US" b="0" dirty="0">
                <a:latin typeface="Arial Narrow" charset="0"/>
              </a:rPr>
              <a:t>Preventing cross-contamination</a:t>
            </a:r>
          </a:p>
          <a:p>
            <a:pPr marL="347472" lvl="1" indent="-347472" eaLnBrk="1" hangingPunct="1">
              <a:lnSpc>
                <a:spcPct val="100000"/>
              </a:lnSpc>
              <a:spcBef>
                <a:spcPts val="900"/>
              </a:spcBef>
              <a:defRPr/>
            </a:pPr>
            <a:r>
              <a:rPr lang="en-US" b="0" dirty="0">
                <a:latin typeface="Arial Narrow" charset="0"/>
              </a:rPr>
              <a:t>Practicing personal hygiene</a:t>
            </a:r>
          </a:p>
          <a:p>
            <a:pPr marL="347472" lvl="1" indent="-347472" eaLnBrk="1" hangingPunct="1">
              <a:lnSpc>
                <a:spcPct val="100000"/>
              </a:lnSpc>
              <a:spcBef>
                <a:spcPts val="900"/>
              </a:spcBef>
              <a:defRPr/>
            </a:pPr>
            <a:r>
              <a:rPr lang="en-US" b="0" dirty="0">
                <a:latin typeface="Arial Narrow" charset="0"/>
              </a:rPr>
              <a:t>Purchasing from approved, reputable suppliers</a:t>
            </a:r>
          </a:p>
          <a:p>
            <a:pPr marL="347472" lvl="1" indent="-347472" eaLnBrk="1" hangingPunct="1">
              <a:lnSpc>
                <a:spcPct val="100000"/>
              </a:lnSpc>
              <a:spcBef>
                <a:spcPts val="900"/>
              </a:spcBef>
              <a:defRPr/>
            </a:pPr>
            <a:r>
              <a:rPr lang="en-US" b="0" dirty="0">
                <a:latin typeface="Arial Narrow" charset="0"/>
              </a:rPr>
              <a:t>Cleaning and sanitizing</a:t>
            </a:r>
          </a:p>
        </p:txBody>
      </p:sp>
      <p:pic>
        <p:nvPicPr>
          <p:cNvPr id="2" name="Picture 1" descr="6e_c01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20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5172075" cy="4983163"/>
          </a:xfrm>
        </p:spPr>
        <p:txBody>
          <a:bodyPr/>
          <a:lstStyle/>
          <a:p>
            <a:pPr marL="0" lvl="1" indent="0" eaLnBrk="1" hangingPunct="1">
              <a:buFont typeface="Wingdings" pitchFamily="2" charset="2"/>
              <a:buNone/>
              <a:defRPr/>
            </a:pPr>
            <a:r>
              <a:rPr lang="en-US" sz="2400" b="1" dirty="0">
                <a:solidFill>
                  <a:srgbClr val="005CAB"/>
                </a:solidFill>
                <a:ea typeface="+mn-ea"/>
                <a:cs typeface="+mn-cs"/>
              </a:rPr>
              <a:t>Training and </a:t>
            </a:r>
            <a:r>
              <a:rPr lang="en-US" sz="2400" b="1" dirty="0" smtClean="0">
                <a:solidFill>
                  <a:srgbClr val="005CAB"/>
                </a:solidFill>
                <a:ea typeface="+mn-ea"/>
                <a:cs typeface="+mn-cs"/>
              </a:rPr>
              <a:t>monitoring:</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1-24</a:t>
            </a:r>
          </a:p>
        </p:txBody>
      </p:sp>
      <p:pic>
        <p:nvPicPr>
          <p:cNvPr id="2" name="Picture 1" descr="6e_c01_08_demonstrating_rev.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41427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t>
            </a:r>
            <a:r>
              <a:rPr lang="en-US" sz="2400" b="1" dirty="0" smtClean="0">
                <a:solidFill>
                  <a:srgbClr val="005CAB"/>
                </a:solidFill>
                <a:ea typeface="+mn-ea"/>
                <a:cs typeface="+mn-cs"/>
              </a:rPr>
              <a:t>agencies: </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You Can Prevent Contamination</a:t>
            </a:r>
          </a:p>
        </p:txBody>
      </p:sp>
      <p:sp>
        <p:nvSpPr>
          <p:cNvPr id="38915" name="Rectangle 3"/>
          <p:cNvSpPr>
            <a:spLocks noGrp="1" noChangeArrowheads="1"/>
          </p:cNvSpPr>
          <p:nvPr>
            <p:ph type="body" idx="1"/>
          </p:nvPr>
        </p:nvSpPr>
        <p:spPr>
          <a:xfrm>
            <a:off x="390525" y="1143000"/>
            <a:ext cx="8458200" cy="31289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Biological, chemical, and physical contaminants and how to prevent them</a:t>
            </a:r>
          </a:p>
          <a:p>
            <a:pPr marL="347472" lvl="1" indent="-347472" eaLnBrk="1" hangingPunct="1">
              <a:lnSpc>
                <a:spcPct val="100000"/>
              </a:lnSpc>
              <a:spcBef>
                <a:spcPts val="900"/>
              </a:spcBef>
              <a:defRPr/>
            </a:pPr>
            <a:r>
              <a:rPr lang="en-US" dirty="0">
                <a:latin typeface="Arial Narrow" charset="0"/>
              </a:rPr>
              <a:t>How to prevent the deliberate contamination of food</a:t>
            </a:r>
          </a:p>
          <a:p>
            <a:pPr marL="347472" lvl="1" indent="-347472" eaLnBrk="1" hangingPunct="1">
              <a:lnSpc>
                <a:spcPct val="100000"/>
              </a:lnSpc>
              <a:spcBef>
                <a:spcPts val="900"/>
              </a:spcBef>
              <a:defRPr/>
            </a:pPr>
            <a:r>
              <a:rPr lang="en-US" dirty="0">
                <a:latin typeface="Arial Narrow" charset="0"/>
              </a:rPr>
              <a:t>How to respond to a foodborne-illness outbreak</a:t>
            </a:r>
          </a:p>
          <a:p>
            <a:pPr marL="347472" lvl="1" indent="-347472" eaLnBrk="1" hangingPunct="1">
              <a:lnSpc>
                <a:spcPct val="100000"/>
              </a:lnSpc>
              <a:spcBef>
                <a:spcPts val="900"/>
              </a:spcBef>
              <a:defRPr/>
            </a:pPr>
            <a:r>
              <a:rPr lang="en-US" dirty="0">
                <a:latin typeface="Arial Narrow" charset="0"/>
              </a:rPr>
              <a:t>Common food allergens and how to prevent reactions to </a:t>
            </a:r>
            <a:r>
              <a:rPr lang="en-US" dirty="0" smtClean="0">
                <a:latin typeface="Arial Narrow" charset="0"/>
              </a:rPr>
              <a:t>them</a:t>
            </a:r>
            <a:endParaRPr lang="en-US" dirty="0">
              <a:latin typeface="Arial Narrow" charset="0"/>
            </a:endParaRPr>
          </a:p>
        </p:txBody>
      </p:sp>
      <p:sp>
        <p:nvSpPr>
          <p:cNvPr id="3891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don</a:t>
            </a:r>
            <a:r>
              <a:rPr lang="en-US" dirty="0">
                <a:latin typeface="Arial Narrow" charset="0"/>
              </a:rPr>
              <a:t>’</a:t>
            </a:r>
            <a:r>
              <a:rPr lang="en-US" dirty="0" smtClean="0">
                <a:latin typeface="Arial Narrow" charset="0"/>
              </a:rPr>
              <a:t>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are in contact with a person who </a:t>
            </a:r>
            <a:r>
              <a:rPr lang="en-US" dirty="0" smtClean="0">
                <a:latin typeface="Arial Narrow" charset="0"/>
              </a:rPr>
              <a:t/>
            </a:r>
            <a:br>
              <a:rPr lang="en-US" dirty="0" smtClean="0">
                <a:latin typeface="Arial Narrow" charset="0"/>
              </a:rPr>
            </a:br>
            <a:r>
              <a:rPr lang="en-US" dirty="0" smtClean="0">
                <a:latin typeface="Arial Narrow" charset="0"/>
              </a:rPr>
              <a:t>is sick</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sneeze or vomit onto food or food contact surfaces</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a:t>
            </a:r>
          </a:p>
        </p:txBody>
      </p:sp>
      <p:pic>
        <p:nvPicPr>
          <p:cNvPr id="2" name="Picture 1" descr="6e_c02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lstStyle/>
          <a:p>
            <a:pPr marL="0" indent="0" eaLnBrk="1" hangingPunct="1">
              <a:defRPr/>
            </a:pPr>
            <a:r>
              <a:rPr lang="en-US" dirty="0">
                <a:latin typeface="Arial Narrow" charset="0"/>
                <a:cs typeface="+mn-cs"/>
              </a:rPr>
              <a:t>A foodborne illness is a disease transmitted to people through </a:t>
            </a:r>
            <a:r>
              <a:rPr lang="en-US" dirty="0" smtClean="0">
                <a:latin typeface="Arial Narrow" charset="0"/>
                <a:cs typeface="+mn-cs"/>
              </a:rPr>
              <a:t>food.</a:t>
            </a:r>
            <a:endParaRPr lang="en-US" dirty="0">
              <a:latin typeface="Arial Narrow" charset="0"/>
              <a:cs typeface="+mn-cs"/>
            </a:endParaRP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1-3</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1987"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2-5</a:t>
            </a:r>
          </a:p>
        </p:txBody>
      </p:sp>
      <p:sp>
        <p:nvSpPr>
          <p:cNvPr id="36868" name="Rectangle 3"/>
          <p:cNvSpPr txBox="1">
            <a:spLocks noChangeArrowheads="1"/>
          </p:cNvSpPr>
          <p:nvPr/>
        </p:nvSpPr>
        <p:spPr bwMode="auto">
          <a:xfrm>
            <a:off x="390525" y="1143000"/>
            <a:ext cx="823595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200" b="1">
                <a:solidFill>
                  <a:srgbClr val="FFFFFF"/>
                </a:solidFill>
                <a:latin typeface="Arial" charset="0"/>
              </a:defRPr>
            </a:lvl1pPr>
            <a:lvl2pPr marL="571500" indent="-45720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lnSpc>
                <a:spcPct val="90000"/>
              </a:lnSpc>
              <a:spcBef>
                <a:spcPct val="100000"/>
              </a:spcBef>
              <a:buClr>
                <a:srgbClr val="009DDC"/>
              </a:buClr>
              <a:buSzPct val="75000"/>
              <a:buFont typeface="Wingdings" pitchFamily="2" charset="2"/>
              <a:buNone/>
              <a:defRPr/>
            </a:pPr>
            <a:r>
              <a:rPr lang="en-US" sz="2400" dirty="0" smtClean="0">
                <a:solidFill>
                  <a:srgbClr val="005CAB"/>
                </a:solidFill>
                <a:latin typeface="+mj-lt"/>
                <a:ea typeface="+mn-ea"/>
                <a:cs typeface="+mn-cs"/>
              </a:rPr>
              <a:t>Microorganism:</a:t>
            </a:r>
            <a:endParaRPr lang="en-US" sz="2400" dirty="0">
              <a:solidFill>
                <a:srgbClr val="005CAB"/>
              </a:solidFill>
              <a:latin typeface="+mj-lt"/>
              <a:ea typeface="+mn-ea"/>
              <a:cs typeface="+mn-cs"/>
            </a:endParaRP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Small</a:t>
            </a:r>
            <a:r>
              <a:rPr lang="en-US" sz="2200" b="0" dirty="0">
                <a:solidFill>
                  <a:srgbClr val="231F20"/>
                </a:solidFill>
                <a:latin typeface="+mj-lt"/>
                <a:ea typeface="+mn-ea"/>
                <a:cs typeface="+mn-cs"/>
              </a:rPr>
              <a:t>, living </a:t>
            </a:r>
            <a:r>
              <a:rPr lang="en-US" sz="2200" b="0" dirty="0" smtClean="0">
                <a:solidFill>
                  <a:srgbClr val="231F20"/>
                </a:solidFill>
                <a:latin typeface="+mj-lt"/>
                <a:ea typeface="+mn-ea"/>
                <a:cs typeface="+mn-cs"/>
              </a:rPr>
              <a:t>organism that can be seen only with a microscope</a:t>
            </a:r>
            <a:endParaRPr lang="en-US" sz="2200" b="0" dirty="0">
              <a:solidFill>
                <a:srgbClr val="231F20"/>
              </a:solidFill>
              <a:latin typeface="+mj-lt"/>
              <a:ea typeface="+mn-ea"/>
              <a:cs typeface="+mn-cs"/>
            </a:endParaRPr>
          </a:p>
          <a:p>
            <a:pPr eaLnBrk="1" hangingPunct="1">
              <a:lnSpc>
                <a:spcPct val="90000"/>
              </a:lnSpc>
              <a:spcBef>
                <a:spcPct val="100000"/>
              </a:spcBef>
              <a:buClr>
                <a:srgbClr val="009DDC"/>
              </a:buClr>
              <a:buSzPct val="75000"/>
              <a:defRPr/>
            </a:pPr>
            <a:r>
              <a:rPr lang="en-US" sz="2400" dirty="0" smtClean="0">
                <a:solidFill>
                  <a:srgbClr val="005CAB"/>
                </a:solidFill>
                <a:latin typeface="+mj-lt"/>
                <a:ea typeface="+mn-ea"/>
                <a:cs typeface="+mn-cs"/>
              </a:rPr>
              <a:t>Pathogen: </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Harmful microorganism</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Make people sick when eaten or produce toxins that cause illness</a:t>
            </a:r>
          </a:p>
          <a:p>
            <a:pPr eaLnBrk="1" hangingPunct="1">
              <a:lnSpc>
                <a:spcPct val="90000"/>
              </a:lnSpc>
              <a:spcBef>
                <a:spcPct val="100000"/>
              </a:spcBef>
              <a:buClr>
                <a:srgbClr val="009DDC"/>
              </a:buClr>
              <a:buSzPct val="75000"/>
              <a:buFont typeface="Wingdings" pitchFamily="2" charset="2"/>
              <a:buNone/>
              <a:defRPr/>
            </a:pPr>
            <a:r>
              <a:rPr lang="en-US" sz="2400" dirty="0" smtClean="0">
                <a:solidFill>
                  <a:srgbClr val="005CAB"/>
                </a:solidFill>
                <a:latin typeface="+mj-lt"/>
                <a:ea typeface="+mn-ea"/>
                <a:cs typeface="+mn-cs"/>
              </a:rPr>
              <a:t>Toxin: </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Poison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Biological Contamination</a:t>
            </a:r>
          </a:p>
        </p:txBody>
      </p:sp>
      <p:sp>
        <p:nvSpPr>
          <p:cNvPr id="37891" name="Rectangle 3"/>
          <p:cNvSpPr>
            <a:spLocks noGrp="1" noChangeArrowheads="1"/>
          </p:cNvSpPr>
          <p:nvPr>
            <p:ph type="body" idx="1"/>
          </p:nvPr>
        </p:nvSpPr>
        <p:spPr>
          <a:xfrm>
            <a:off x="390525" y="1143000"/>
            <a:ext cx="8235950" cy="922337"/>
          </a:xfrm>
        </p:spPr>
        <p:txBody>
          <a:bodyPr/>
          <a:lstStyle/>
          <a:p>
            <a:pPr marL="0" indent="0" eaLnBrk="1" hangingPunct="1">
              <a:buFont typeface="Wingdings" pitchFamily="2" charset="2"/>
              <a:buNone/>
              <a:defRPr/>
            </a:pPr>
            <a:r>
              <a:rPr lang="en-US" kern="1200" dirty="0">
                <a:ea typeface="+mn-ea"/>
                <a:cs typeface="+mn-cs"/>
              </a:rPr>
              <a:t>Four types of pathogens can contaminate food and cause foodborne illness</a:t>
            </a:r>
            <a:r>
              <a:rPr lang="en-US" kern="1200" dirty="0" smtClean="0">
                <a:ea typeface="+mn-ea"/>
                <a:cs typeface="+mn-cs"/>
              </a:rPr>
              <a:t>:</a:t>
            </a:r>
            <a:endParaRPr lang="en-US" kern="1200" dirty="0">
              <a:ea typeface="+mn-ea"/>
              <a:cs typeface="+mn-cs"/>
            </a:endParaRPr>
          </a:p>
        </p:txBody>
      </p:sp>
      <p:sp>
        <p:nvSpPr>
          <p:cNvPr id="37892" name="Text Box 7"/>
          <p:cNvSpPr txBox="1">
            <a:spLocks noChangeArrowheads="1"/>
          </p:cNvSpPr>
          <p:nvPr/>
        </p:nvSpPr>
        <p:spPr bwMode="auto">
          <a:xfrm>
            <a:off x="3398427" y="4056983"/>
            <a:ext cx="865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Viruses</a:t>
            </a:r>
          </a:p>
        </p:txBody>
      </p:sp>
      <p:sp>
        <p:nvSpPr>
          <p:cNvPr id="37894" name="Text Box 9"/>
          <p:cNvSpPr txBox="1">
            <a:spLocks noChangeArrowheads="1"/>
          </p:cNvSpPr>
          <p:nvPr/>
        </p:nvSpPr>
        <p:spPr bwMode="auto">
          <a:xfrm>
            <a:off x="4895983" y="4056983"/>
            <a:ext cx="1026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Parasites</a:t>
            </a:r>
          </a:p>
        </p:txBody>
      </p:sp>
      <p:sp>
        <p:nvSpPr>
          <p:cNvPr id="37895" name="Text Box 10"/>
          <p:cNvSpPr txBox="1">
            <a:spLocks noChangeArrowheads="1"/>
          </p:cNvSpPr>
          <p:nvPr/>
        </p:nvSpPr>
        <p:spPr bwMode="auto">
          <a:xfrm>
            <a:off x="6526352" y="4056983"/>
            <a:ext cx="6998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Fungi</a:t>
            </a:r>
          </a:p>
        </p:txBody>
      </p:sp>
      <p:sp>
        <p:nvSpPr>
          <p:cNvPr id="430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2-6</a:t>
            </a:r>
          </a:p>
        </p:txBody>
      </p:sp>
      <p:sp>
        <p:nvSpPr>
          <p:cNvPr id="37914" name="Text Box 8"/>
          <p:cNvSpPr txBox="1">
            <a:spLocks noChangeArrowheads="1"/>
          </p:cNvSpPr>
          <p:nvPr/>
        </p:nvSpPr>
        <p:spPr bwMode="auto">
          <a:xfrm>
            <a:off x="1783622" y="4056983"/>
            <a:ext cx="931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a:solidFill>
                  <a:srgbClr val="00AEEF"/>
                </a:solidFill>
                <a:latin typeface="+mj-lt"/>
                <a:ea typeface="+mn-ea"/>
                <a:cs typeface="+mn-cs"/>
              </a:rPr>
              <a:t>Bacteria</a:t>
            </a:r>
          </a:p>
        </p:txBody>
      </p:sp>
      <p:pic>
        <p:nvPicPr>
          <p:cNvPr id="2" name="Picture 1"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899" y="2717006"/>
            <a:ext cx="1319213" cy="131921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056" y="2717799"/>
            <a:ext cx="1319213" cy="131921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4713" y="2717799"/>
            <a:ext cx="1319213" cy="131921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920" y="2717006"/>
            <a:ext cx="1319213" cy="131921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2-7</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dirty="0" smtClean="0">
                <a:solidFill>
                  <a:srgbClr val="005CAB"/>
                </a:solidFill>
                <a:ea typeface="+mn-ea"/>
                <a:cs typeface="+mn-cs"/>
              </a:rPr>
              <a:t>Common symptoms of foodborne illness:</a:t>
            </a:r>
          </a:p>
          <a:p>
            <a:pPr marL="347472" lvl="1" indent="-347472">
              <a:lnSpc>
                <a:spcPct val="100000"/>
              </a:lnSpc>
              <a:spcBef>
                <a:spcPts val="900"/>
              </a:spcBef>
              <a:defRPr/>
            </a:pPr>
            <a:r>
              <a:rPr lang="en-US" b="0" dirty="0" smtClean="0">
                <a:ea typeface="+mn-ea"/>
                <a:cs typeface="+mn-cs"/>
              </a:rPr>
              <a:t>Diarrhea</a:t>
            </a:r>
          </a:p>
          <a:p>
            <a:pPr marL="347472" lvl="1" indent="-347472">
              <a:lnSpc>
                <a:spcPct val="100000"/>
              </a:lnSpc>
              <a:spcBef>
                <a:spcPts val="900"/>
              </a:spcBef>
              <a:defRPr/>
            </a:pPr>
            <a:r>
              <a:rPr lang="en-US" b="0" dirty="0" smtClean="0">
                <a:ea typeface="+mn-ea"/>
                <a:cs typeface="+mn-cs"/>
              </a:rPr>
              <a:t>Vomiting</a:t>
            </a:r>
          </a:p>
          <a:p>
            <a:pPr marL="347472" lvl="1" indent="-347472">
              <a:lnSpc>
                <a:spcPct val="100000"/>
              </a:lnSpc>
              <a:spcBef>
                <a:spcPts val="900"/>
              </a:spcBef>
              <a:defRPr/>
            </a:pPr>
            <a:r>
              <a:rPr lang="en-US" b="0" dirty="0" smtClean="0">
                <a:ea typeface="+mn-ea"/>
                <a:cs typeface="+mn-cs"/>
              </a:rPr>
              <a:t>Fever</a:t>
            </a:r>
          </a:p>
          <a:p>
            <a:pPr marL="347472" lvl="1" indent="-347472">
              <a:lnSpc>
                <a:spcPct val="100000"/>
              </a:lnSpc>
              <a:spcBef>
                <a:spcPts val="900"/>
              </a:spcBef>
              <a:defRPr/>
            </a:pPr>
            <a:r>
              <a:rPr lang="en-US" b="0" dirty="0" smtClean="0">
                <a:ea typeface="+mn-ea"/>
                <a:cs typeface="+mn-cs"/>
              </a:rPr>
              <a:t>Nausea</a:t>
            </a:r>
          </a:p>
          <a:p>
            <a:pPr marL="347472" lvl="1" indent="-347472">
              <a:lnSpc>
                <a:spcPct val="100000"/>
              </a:lnSpc>
              <a:spcBef>
                <a:spcPts val="900"/>
              </a:spcBef>
              <a:defRPr/>
            </a:pPr>
            <a:r>
              <a:rPr lang="en-US" b="0" dirty="0" smtClean="0">
                <a:ea typeface="+mn-ea"/>
                <a:cs typeface="+mn-cs"/>
              </a:rPr>
              <a:t>Abdominal cramps</a:t>
            </a:r>
          </a:p>
          <a:p>
            <a:pPr marL="347472" lvl="1" indent="-347472">
              <a:lnSpc>
                <a:spcPct val="100000"/>
              </a:lnSpc>
              <a:spcBef>
                <a:spcPts val="900"/>
              </a:spcBef>
              <a:defRPr/>
            </a:pPr>
            <a:r>
              <a:rPr lang="en-US" b="0" dirty="0" smtClean="0">
                <a:ea typeface="+mn-ea"/>
                <a:cs typeface="+mn-cs"/>
              </a:rPr>
              <a:t>Jaundice (yellowing of skin and eyes)</a:t>
            </a:r>
          </a:p>
          <a:p>
            <a:pPr marL="0" lvl="1" indent="0">
              <a:buNone/>
              <a:defRPr/>
            </a:pPr>
            <a:endParaRPr lang="en-US" dirty="0" smtClean="0">
              <a:solidFill>
                <a:srgbClr val="005CAB"/>
              </a:solidFill>
              <a:ea typeface="+mn-ea"/>
              <a:cs typeface="+mn-cs"/>
            </a:endParaRPr>
          </a:p>
          <a:p>
            <a:pPr marL="0" lvl="1" indent="0">
              <a:buFont typeface="Wingdings" pitchFamily="2" charset="2"/>
              <a:buNone/>
              <a:defRPr/>
            </a:pPr>
            <a:r>
              <a:rPr lang="en-US" sz="2400" dirty="0" smtClean="0">
                <a:solidFill>
                  <a:srgbClr val="005CAB"/>
                </a:solidFill>
                <a:ea typeface="+mn-ea"/>
                <a:cs typeface="+mn-cs"/>
              </a:rPr>
              <a:t>Onset times: </a:t>
            </a:r>
            <a:endParaRPr lang="en-US" sz="2400" dirty="0">
              <a:solidFill>
                <a:srgbClr val="005CAB"/>
              </a:solidFill>
              <a:ea typeface="+mn-ea"/>
              <a:cs typeface="+mn-cs"/>
            </a:endParaRPr>
          </a:p>
          <a:p>
            <a:pPr marL="347472" lvl="1" indent="-347472">
              <a:lnSpc>
                <a:spcPct val="100000"/>
              </a:lnSpc>
              <a:spcBef>
                <a:spcPts val="900"/>
              </a:spcBef>
              <a:defRPr/>
            </a:pPr>
            <a:r>
              <a:rPr lang="en-US" b="0" dirty="0">
                <a:ea typeface="+mn-ea"/>
                <a:cs typeface="+mn-cs"/>
              </a:rPr>
              <a:t>Depend </a:t>
            </a:r>
            <a:r>
              <a:rPr lang="en-US" b="0" dirty="0" smtClean="0">
                <a:ea typeface="+mn-ea"/>
                <a:cs typeface="+mn-cs"/>
              </a:rPr>
              <a:t>on </a:t>
            </a:r>
            <a:r>
              <a:rPr lang="en-US" b="0" dirty="0">
                <a:ea typeface="+mn-ea"/>
                <a:cs typeface="+mn-cs"/>
              </a:rPr>
              <a:t>the type of foodborne illness</a:t>
            </a:r>
          </a:p>
          <a:p>
            <a:pPr marL="347472" lvl="1" indent="-347472">
              <a:lnSpc>
                <a:spcPct val="100000"/>
              </a:lnSpc>
              <a:spcBef>
                <a:spcPts val="900"/>
              </a:spcBef>
              <a:defRPr/>
            </a:pPr>
            <a:r>
              <a:rPr lang="en-US" b="0" dirty="0">
                <a:ea typeface="+mn-ea"/>
                <a:cs typeface="+mn-cs"/>
              </a:rPr>
              <a:t>Can range from 30 minutes to </a:t>
            </a:r>
            <a:r>
              <a:rPr lang="en-US" b="0" dirty="0" smtClean="0">
                <a:ea typeface="+mn-ea"/>
                <a:cs typeface="+mn-cs"/>
              </a:rPr>
              <a:t>six </a:t>
            </a:r>
            <a:r>
              <a:rPr lang="en-US" b="0" dirty="0">
                <a:ea typeface="+mn-ea"/>
                <a:cs typeface="+mn-cs"/>
              </a:rPr>
              <a:t>weeks</a:t>
            </a:r>
          </a:p>
          <a:p>
            <a:pPr marL="114300" lvl="1" indent="0">
              <a:buFont typeface="Wingdings" pitchFamily="2" charset="2"/>
              <a:buNone/>
              <a:defRPr/>
            </a:pPr>
            <a:endParaRPr lang="en-US" sz="2000" dirty="0">
              <a:solidFill>
                <a:srgbClr val="005CAB"/>
              </a:solidFill>
              <a:ea typeface="+mn-ea"/>
              <a:cs typeface="+mn-cs"/>
            </a:endParaRPr>
          </a:p>
          <a:p>
            <a:pPr marL="114300" lvl="1" indent="0">
              <a:buFont typeface="Wingdings" pitchFamily="2" charset="2"/>
              <a:buNone/>
              <a:defRPr/>
            </a:pPr>
            <a:endParaRPr lang="en-US" b="0" dirty="0" smtClean="0">
              <a:ea typeface="+mn-ea"/>
              <a:cs typeface="+mn-cs"/>
            </a:endParaRPr>
          </a:p>
        </p:txBody>
      </p:sp>
      <p:pic>
        <p:nvPicPr>
          <p:cNvPr id="2" name="Picture 1" descr="6e_c02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latin typeface="Arial Narrow" charset="0"/>
                <a:cs typeface="+mj-cs"/>
              </a:rPr>
              <a:t>The “Big Six” Pathogens</a:t>
            </a:r>
          </a:p>
        </p:txBody>
      </p:sp>
      <p:sp>
        <p:nvSpPr>
          <p:cNvPr id="3" name="Content Placeholder 2"/>
          <p:cNvSpPr>
            <a:spLocks noGrp="1"/>
          </p:cNvSpPr>
          <p:nvPr>
            <p:ph idx="1"/>
          </p:nvPr>
        </p:nvSpPr>
        <p:spPr/>
        <p:txBody>
          <a:bodyPr/>
          <a:lstStyle/>
          <a:p>
            <a:pPr marL="0" lvl="1" indent="0">
              <a:lnSpc>
                <a:spcPct val="90000"/>
              </a:lnSpc>
              <a:spcBef>
                <a:spcPct val="50000"/>
              </a:spcBef>
              <a:buNone/>
              <a:defRPr/>
            </a:pPr>
            <a:r>
              <a:rPr lang="en-US" sz="2400" b="1" kern="1200" dirty="0">
                <a:solidFill>
                  <a:srgbClr val="005CAB"/>
                </a:solidFill>
                <a:ea typeface="+mn-ea"/>
                <a:cs typeface="+mn-cs"/>
              </a:rPr>
              <a:t>Food handlers diagnosed with illnesses from the “Big Six” pathogens cannot work in a foodservice operation while they are sick.</a:t>
            </a:r>
          </a:p>
          <a:p>
            <a:pPr lvl="1">
              <a:buFont typeface="Wingdings" pitchFamily="2" charset="2"/>
              <a:buChar char="l"/>
              <a:defRPr/>
            </a:pPr>
            <a:r>
              <a:rPr lang="en-US" i="1" kern="1200" dirty="0">
                <a:ea typeface="+mn-ea"/>
                <a:cs typeface="+mn-cs"/>
              </a:rPr>
              <a:t>Shigella</a:t>
            </a:r>
            <a:r>
              <a:rPr lang="en-US" kern="1200" dirty="0">
                <a:ea typeface="+mn-ea"/>
                <a:cs typeface="+mn-cs"/>
              </a:rPr>
              <a:t> spp. </a:t>
            </a:r>
          </a:p>
          <a:p>
            <a:pPr lvl="1">
              <a:buFont typeface="Wingdings" pitchFamily="2" charset="2"/>
              <a:buChar char="l"/>
              <a:defRPr/>
            </a:pPr>
            <a:r>
              <a:rPr lang="en-US" i="1" kern="1200" dirty="0">
                <a:ea typeface="+mn-ea"/>
                <a:cs typeface="+mn-cs"/>
              </a:rPr>
              <a:t>Salmonella</a:t>
            </a:r>
            <a:r>
              <a:rPr lang="en-US" kern="1200" dirty="0">
                <a:ea typeface="+mn-ea"/>
                <a:cs typeface="+mn-cs"/>
              </a:rPr>
              <a:t> Typhi</a:t>
            </a:r>
          </a:p>
          <a:p>
            <a:pPr lvl="1">
              <a:buFont typeface="Wingdings" pitchFamily="2" charset="2"/>
              <a:buChar char="l"/>
              <a:defRPr/>
            </a:pPr>
            <a:r>
              <a:rPr lang="en-US" kern="1200" dirty="0">
                <a:ea typeface="+mn-ea"/>
                <a:cs typeface="+mn-cs"/>
              </a:rPr>
              <a:t>Nontyphoidal </a:t>
            </a:r>
            <a:r>
              <a:rPr lang="en-US" i="1" kern="1200" dirty="0">
                <a:ea typeface="+mn-ea"/>
                <a:cs typeface="+mn-cs"/>
              </a:rPr>
              <a:t>Salmonella</a:t>
            </a:r>
            <a:r>
              <a:rPr lang="en-US" kern="1200" dirty="0">
                <a:ea typeface="+mn-ea"/>
                <a:cs typeface="+mn-cs"/>
              </a:rPr>
              <a:t> (NTS)</a:t>
            </a:r>
          </a:p>
          <a:p>
            <a:pPr lvl="1">
              <a:buFont typeface="Wingdings" pitchFamily="2" charset="2"/>
              <a:buChar char="l"/>
              <a:defRPr/>
            </a:pPr>
            <a:r>
              <a:rPr lang="en-US" kern="1200" dirty="0">
                <a:ea typeface="+mn-ea"/>
                <a:cs typeface="+mn-cs"/>
              </a:rPr>
              <a:t>Shiga toxin-producing </a:t>
            </a:r>
            <a:r>
              <a:rPr lang="en-US" i="1" kern="1200" dirty="0">
                <a:ea typeface="+mn-ea"/>
                <a:cs typeface="+mn-cs"/>
              </a:rPr>
              <a:t>Escherichia coli </a:t>
            </a:r>
            <a:r>
              <a:rPr lang="en-US" kern="1200" dirty="0">
                <a:ea typeface="+mn-ea"/>
                <a:cs typeface="+mn-cs"/>
              </a:rPr>
              <a:t>(STEC), also known as </a:t>
            </a:r>
            <a:r>
              <a:rPr lang="en-US" i="1" kern="1200" dirty="0">
                <a:ea typeface="+mn-ea"/>
                <a:cs typeface="+mn-cs"/>
              </a:rPr>
              <a:t>E. coli </a:t>
            </a:r>
          </a:p>
          <a:p>
            <a:pPr lvl="1">
              <a:buFont typeface="Wingdings" pitchFamily="2" charset="2"/>
              <a:buChar char="l"/>
              <a:defRPr/>
            </a:pPr>
            <a:r>
              <a:rPr lang="en-US" kern="1200" dirty="0">
                <a:ea typeface="+mn-ea"/>
                <a:cs typeface="+mn-cs"/>
              </a:rPr>
              <a:t>Hepatitis A</a:t>
            </a:r>
          </a:p>
          <a:p>
            <a:pPr lvl="1">
              <a:buFont typeface="Wingdings" pitchFamily="2" charset="2"/>
              <a:buChar char="l"/>
              <a:defRPr/>
            </a:pPr>
            <a:r>
              <a:rPr lang="en-US" kern="1200" dirty="0">
                <a:ea typeface="+mn-ea"/>
                <a:cs typeface="+mn-cs"/>
              </a:rPr>
              <a:t>Norovirus</a:t>
            </a:r>
          </a:p>
          <a:p>
            <a:endParaRPr lang="en-US" dirty="0"/>
          </a:p>
        </p:txBody>
      </p:sp>
      <p:sp>
        <p:nvSpPr>
          <p:cNvPr id="4"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2-8</a:t>
            </a:r>
          </a:p>
        </p:txBody>
      </p:sp>
    </p:spTree>
    <p:extLst>
      <p:ext uri="{BB962C8B-B14F-4D97-AF65-F5344CB8AC3E}">
        <p14:creationId xmlns:p14="http://schemas.microsoft.com/office/powerpoint/2010/main" val="2952013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Bacteria: Basic Characteristics</a:t>
            </a:r>
          </a:p>
        </p:txBody>
      </p:sp>
      <p:sp>
        <p:nvSpPr>
          <p:cNvPr id="45059" name="Rectangle 3"/>
          <p:cNvSpPr>
            <a:spLocks noGrp="1" noChangeArrowheads="1"/>
          </p:cNvSpPr>
          <p:nvPr>
            <p:ph type="body" idx="1"/>
          </p:nvPr>
        </p:nvSpPr>
        <p:spPr>
          <a:xfrm>
            <a:off x="390525" y="1143000"/>
            <a:ext cx="4743450" cy="4983163"/>
          </a:xfrm>
        </p:spPr>
        <p:txBody>
          <a:bodyPr/>
          <a:lstStyle/>
          <a:p>
            <a:pPr marL="0" indent="0" eaLnBrk="1" hangingPunct="1">
              <a:defRPr/>
            </a:pPr>
            <a:r>
              <a:rPr lang="en-US" dirty="0" smtClean="0">
                <a:latin typeface="Arial Narrow" charset="0"/>
                <a:cs typeface="+mn-cs"/>
              </a:rPr>
              <a:t>Location: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Found almost everywhere</a:t>
            </a:r>
          </a:p>
          <a:p>
            <a:pPr marL="0" indent="0" eaLnBrk="1" hangingPunct="1">
              <a:defRPr/>
            </a:pPr>
            <a:r>
              <a:rPr lang="en-US" dirty="0" smtClean="0">
                <a:latin typeface="Arial Narrow" charset="0"/>
                <a:cs typeface="+mn-cs"/>
              </a:rPr>
              <a:t>Detection: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Cannot be seen, smelled, or tasted</a:t>
            </a:r>
          </a:p>
          <a:p>
            <a:pPr marL="0" indent="0" eaLnBrk="1" hangingPunct="1">
              <a:defRPr/>
            </a:pPr>
            <a:r>
              <a:rPr lang="en-US" dirty="0" smtClean="0">
                <a:latin typeface="Arial Narrow" charset="0"/>
                <a:cs typeface="+mn-cs"/>
              </a:rPr>
              <a:t>Growth:</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Will grow rapidly if FAT TOM conditions are </a:t>
            </a:r>
            <a:r>
              <a:rPr lang="en-US" dirty="0" smtClean="0">
                <a:latin typeface="Arial Narrow" charset="0"/>
              </a:rPr>
              <a:t>correct</a:t>
            </a:r>
            <a:endParaRPr lang="en-US" dirty="0">
              <a:latin typeface="Arial Narrow" charset="0"/>
            </a:endParaRPr>
          </a:p>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Control time and temperature</a:t>
            </a:r>
          </a:p>
          <a:p>
            <a:pPr marL="571500" lvl="1" indent="-457200" eaLnBrk="1" hangingPunct="1">
              <a:buFont typeface="Wingdings" charset="0"/>
              <a:buNone/>
              <a:defRPr/>
            </a:pPr>
            <a:endParaRPr lang="en-US" dirty="0">
              <a:latin typeface="Arial Narrow" charset="0"/>
            </a:endParaRPr>
          </a:p>
        </p:txBody>
      </p:sp>
      <p:sp>
        <p:nvSpPr>
          <p:cNvPr id="45061"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2-9</a:t>
            </a:r>
          </a:p>
        </p:txBody>
      </p:sp>
      <p:pic>
        <p:nvPicPr>
          <p:cNvPr id="2" name="Picture 1" descr="6e_c02_06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5"/>
          <p:cNvSpPr>
            <a:spLocks noChangeArrowheads="1"/>
          </p:cNvSpPr>
          <p:nvPr/>
        </p:nvSpPr>
        <p:spPr bwMode="auto">
          <a:xfrm>
            <a:off x="1338263" y="3570288"/>
            <a:ext cx="1541462" cy="952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46083" name="Rectangle 27"/>
          <p:cNvSpPr>
            <a:spLocks noChangeArrowheads="1"/>
          </p:cNvSpPr>
          <p:nvPr/>
        </p:nvSpPr>
        <p:spPr bwMode="auto">
          <a:xfrm>
            <a:off x="6375400" y="1155700"/>
            <a:ext cx="1541463" cy="1027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4608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46086" name="Text Box 5"/>
          <p:cNvSpPr txBox="1">
            <a:spLocks noChangeArrowheads="1"/>
          </p:cNvSpPr>
          <p:nvPr/>
        </p:nvSpPr>
        <p:spPr bwMode="auto">
          <a:xfrm>
            <a:off x="1799901" y="2245380"/>
            <a:ext cx="697877"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F</a:t>
            </a:r>
          </a:p>
          <a:p>
            <a:pPr algn="ctr">
              <a:lnSpc>
                <a:spcPct val="80000"/>
              </a:lnSpc>
              <a:defRPr/>
            </a:pPr>
            <a:r>
              <a:rPr lang="en-US" sz="1400" dirty="0" smtClean="0">
                <a:solidFill>
                  <a:schemeClr val="tx1"/>
                </a:solidFill>
                <a:cs typeface="+mn-cs"/>
              </a:rPr>
              <a:t>Food</a:t>
            </a:r>
            <a:endParaRPr lang="en-US" sz="2400" b="0" dirty="0" smtClean="0">
              <a:solidFill>
                <a:schemeClr val="tx1"/>
              </a:solidFill>
              <a:latin typeface="Times" charset="0"/>
              <a:cs typeface="+mn-cs"/>
            </a:endParaRPr>
          </a:p>
        </p:txBody>
      </p:sp>
      <p:sp>
        <p:nvSpPr>
          <p:cNvPr id="46097" name="Rectangle 28"/>
          <p:cNvSpPr>
            <a:spLocks noChangeArrowheads="1"/>
          </p:cNvSpPr>
          <p:nvPr/>
        </p:nvSpPr>
        <p:spPr bwMode="auto">
          <a:xfrm>
            <a:off x="3825875" y="1201738"/>
            <a:ext cx="1541463" cy="846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4609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2-10</a:t>
            </a:r>
          </a:p>
        </p:txBody>
      </p:sp>
      <p:pic>
        <p:nvPicPr>
          <p:cNvPr id="2" name="Picture 1" descr="6e_c02_4_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913" y="1243013"/>
            <a:ext cx="1371600" cy="95402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313" y="1244071"/>
            <a:ext cx="1371600" cy="951908"/>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5713" y="1243013"/>
            <a:ext cx="1371600" cy="954024"/>
          </a:xfrm>
          <a:prstGeom prst="rect">
            <a:avLst/>
          </a:prstGeom>
        </p:spPr>
      </p:pic>
      <p:sp>
        <p:nvSpPr>
          <p:cNvPr id="28" name="Text Box 5"/>
          <p:cNvSpPr txBox="1">
            <a:spLocks noChangeArrowheads="1"/>
          </p:cNvSpPr>
          <p:nvPr/>
        </p:nvSpPr>
        <p:spPr bwMode="auto">
          <a:xfrm>
            <a:off x="4182050" y="2284800"/>
            <a:ext cx="800219"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A</a:t>
            </a:r>
          </a:p>
          <a:p>
            <a:pPr algn="ctr">
              <a:lnSpc>
                <a:spcPct val="80000"/>
              </a:lnSpc>
              <a:defRPr/>
            </a:pPr>
            <a:r>
              <a:rPr lang="en-US" sz="1400" dirty="0" smtClean="0">
                <a:solidFill>
                  <a:schemeClr val="tx1"/>
                </a:solidFill>
                <a:cs typeface="+mn-cs"/>
              </a:rPr>
              <a:t>Acidity</a:t>
            </a:r>
            <a:endParaRPr lang="en-US" sz="2400" b="0" dirty="0" smtClean="0">
              <a:solidFill>
                <a:schemeClr val="tx1"/>
              </a:solidFill>
              <a:latin typeface="Times" charset="0"/>
              <a:cs typeface="+mn-cs"/>
            </a:endParaRPr>
          </a:p>
        </p:txBody>
      </p:sp>
      <p:sp>
        <p:nvSpPr>
          <p:cNvPr id="29" name="Text Box 5"/>
          <p:cNvSpPr txBox="1">
            <a:spLocks noChangeArrowheads="1"/>
          </p:cNvSpPr>
          <p:nvPr/>
        </p:nvSpPr>
        <p:spPr bwMode="auto">
          <a:xfrm>
            <a:off x="6384539" y="2284800"/>
            <a:ext cx="1261884"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Temperature</a:t>
            </a:r>
            <a:endParaRPr lang="en-US" sz="2400" b="0" dirty="0" smtClean="0">
              <a:solidFill>
                <a:schemeClr val="tx1"/>
              </a:solidFill>
              <a:latin typeface="Times" charset="0"/>
              <a:cs typeface="+mn-cs"/>
            </a:endParaRPr>
          </a:p>
        </p:txBody>
      </p:sp>
      <p:sp>
        <p:nvSpPr>
          <p:cNvPr id="30" name="Text Box 5"/>
          <p:cNvSpPr txBox="1">
            <a:spLocks noChangeArrowheads="1"/>
          </p:cNvSpPr>
          <p:nvPr/>
        </p:nvSpPr>
        <p:spPr bwMode="auto">
          <a:xfrm>
            <a:off x="1778674" y="4585355"/>
            <a:ext cx="740332"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Time</a:t>
            </a:r>
            <a:endParaRPr lang="en-US" sz="2400" b="0" dirty="0" smtClean="0">
              <a:solidFill>
                <a:schemeClr val="tx1"/>
              </a:solidFill>
              <a:latin typeface="Times" charset="0"/>
              <a:cs typeface="+mn-cs"/>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9578" y="3582988"/>
            <a:ext cx="1370270" cy="954024"/>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7313" y="3584046"/>
            <a:ext cx="1371600" cy="951908"/>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5713" y="3584046"/>
            <a:ext cx="1371600" cy="951908"/>
          </a:xfrm>
          <a:prstGeom prst="rect">
            <a:avLst/>
          </a:prstGeom>
        </p:spPr>
      </p:pic>
      <p:sp>
        <p:nvSpPr>
          <p:cNvPr id="34" name="Text Box 5"/>
          <p:cNvSpPr txBox="1">
            <a:spLocks noChangeArrowheads="1"/>
          </p:cNvSpPr>
          <p:nvPr/>
        </p:nvSpPr>
        <p:spPr bwMode="auto">
          <a:xfrm>
            <a:off x="4160560" y="4585355"/>
            <a:ext cx="843200"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O</a:t>
            </a:r>
          </a:p>
          <a:p>
            <a:pPr algn="ctr">
              <a:lnSpc>
                <a:spcPct val="80000"/>
              </a:lnSpc>
              <a:defRPr/>
            </a:pPr>
            <a:r>
              <a:rPr lang="en-US" sz="1400" dirty="0" smtClean="0">
                <a:solidFill>
                  <a:schemeClr val="tx1"/>
                </a:solidFill>
                <a:cs typeface="+mn-cs"/>
              </a:rPr>
              <a:t>Oxygen</a:t>
            </a:r>
            <a:endParaRPr lang="en-US" sz="2400" b="0" dirty="0" smtClean="0">
              <a:solidFill>
                <a:schemeClr val="tx1"/>
              </a:solidFill>
              <a:latin typeface="Times" charset="0"/>
              <a:cs typeface="+mn-cs"/>
            </a:endParaRPr>
          </a:p>
        </p:txBody>
      </p:sp>
      <p:sp>
        <p:nvSpPr>
          <p:cNvPr id="35" name="Text Box 5"/>
          <p:cNvSpPr txBox="1">
            <a:spLocks noChangeArrowheads="1"/>
          </p:cNvSpPr>
          <p:nvPr/>
        </p:nvSpPr>
        <p:spPr bwMode="auto">
          <a:xfrm>
            <a:off x="6544838" y="4585355"/>
            <a:ext cx="941283"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M</a:t>
            </a:r>
          </a:p>
          <a:p>
            <a:pPr algn="ctr">
              <a:lnSpc>
                <a:spcPct val="80000"/>
              </a:lnSpc>
              <a:defRPr/>
            </a:pPr>
            <a:r>
              <a:rPr lang="en-US" sz="1400" dirty="0" smtClean="0">
                <a:solidFill>
                  <a:schemeClr val="tx1"/>
                </a:solidFill>
                <a:cs typeface="+mn-cs"/>
              </a:rPr>
              <a:t>Moisture</a:t>
            </a:r>
            <a:endParaRPr lang="en-US" sz="2400" b="0" dirty="0" smtClean="0">
              <a:solidFill>
                <a:schemeClr val="tx1"/>
              </a:solidFill>
              <a:latin typeface="Times" charset="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6116638" y="1620838"/>
            <a:ext cx="2341562" cy="1465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47107" name="Rectangle 3"/>
          <p:cNvSpPr>
            <a:spLocks noGrp="1" noChangeArrowheads="1"/>
          </p:cNvSpPr>
          <p:nvPr>
            <p:ph type="body" idx="1"/>
          </p:nvPr>
        </p:nvSpPr>
        <p:spPr>
          <a:xfrm>
            <a:off x="390525" y="1143000"/>
            <a:ext cx="4937125" cy="4983163"/>
          </a:xfrm>
        </p:spPr>
        <p:txBody>
          <a:bodyPr/>
          <a:lstStyle/>
          <a:p>
            <a:pPr marL="0" indent="0" eaLnBrk="1" hangingPunct="1">
              <a:defRPr/>
            </a:pP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Most bacteria need nutrients to </a:t>
            </a:r>
            <a:r>
              <a:rPr lang="en-US" dirty="0" smtClean="0">
                <a:latin typeface="Arial Narrow" charset="0"/>
              </a:rPr>
              <a:t>survive</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TCS food supports the growth of bacteria better than other types of </a:t>
            </a:r>
            <a:r>
              <a:rPr lang="en-US" dirty="0" smtClean="0">
                <a:latin typeface="Arial Narrow" charset="0"/>
              </a:rPr>
              <a:t>food</a:t>
            </a:r>
            <a:endParaRPr lang="en-US" dirty="0">
              <a:latin typeface="Arial Narrow" charset="0"/>
            </a:endParaRPr>
          </a:p>
          <a:p>
            <a:pPr marL="1409700" lvl="2" eaLnBrk="1" hangingPunct="1">
              <a:buFont typeface="Wingdings" charset="0"/>
              <a:buNone/>
              <a:defRPr/>
            </a:pPr>
            <a:endParaRPr lang="en-US" dirty="0">
              <a:latin typeface="Arial Narrow" charset="0"/>
            </a:endParaRPr>
          </a:p>
        </p:txBody>
      </p:sp>
      <p:sp>
        <p:nvSpPr>
          <p:cNvPr id="47110" name="Rectangle 18"/>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7111" name="Text Box 1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2-11</a:t>
            </a:r>
          </a:p>
        </p:txBody>
      </p:sp>
      <p:sp>
        <p:nvSpPr>
          <p:cNvPr id="9" name="Text Box 5"/>
          <p:cNvSpPr txBox="1">
            <a:spLocks noChangeArrowheads="1"/>
          </p:cNvSpPr>
          <p:nvPr/>
        </p:nvSpPr>
        <p:spPr bwMode="auto">
          <a:xfrm>
            <a:off x="7225658" y="2880360"/>
            <a:ext cx="697877"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F</a:t>
            </a:r>
          </a:p>
          <a:p>
            <a:pPr algn="ctr">
              <a:lnSpc>
                <a:spcPct val="80000"/>
              </a:lnSpc>
              <a:defRPr/>
            </a:pPr>
            <a:r>
              <a:rPr lang="en-US" sz="1400" dirty="0" smtClean="0">
                <a:solidFill>
                  <a:schemeClr val="tx1"/>
                </a:solidFill>
                <a:cs typeface="+mn-cs"/>
              </a:rPr>
              <a:t>Food</a:t>
            </a:r>
            <a:endParaRPr lang="en-US" sz="2400" b="0" dirty="0" smtClean="0">
              <a:solidFill>
                <a:schemeClr val="tx1"/>
              </a:solidFill>
              <a:latin typeface="Times" charset="0"/>
              <a:cs typeface="+mn-cs"/>
            </a:endParaRPr>
          </a:p>
        </p:txBody>
      </p:sp>
      <p:pic>
        <p:nvPicPr>
          <p:cNvPr id="10" name="Picture 9" descr="6e_c02_4_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54963"/>
            <a:ext cx="2103120" cy="146283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90525" y="1143000"/>
            <a:ext cx="5086350" cy="3789362"/>
          </a:xfrm>
        </p:spPr>
        <p:txBody>
          <a:bodyPr/>
          <a:lstStyle/>
          <a:p>
            <a:pPr marL="0" indent="0" eaLnBrk="1" hangingPunct="1">
              <a:defRPr/>
            </a:pPr>
            <a:r>
              <a:rPr lang="en-US" dirty="0" smtClean="0">
                <a:latin typeface="Arial Narrow" charset="0"/>
                <a:cs typeface="+mn-cs"/>
              </a:rPr>
              <a:t>Acidity:</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Bacteria grow best in </a:t>
            </a:r>
            <a:r>
              <a:rPr lang="en-US" dirty="0" smtClean="0">
                <a:latin typeface="Arial Narrow" charset="0"/>
              </a:rPr>
              <a:t>food that </a:t>
            </a:r>
            <a:br>
              <a:rPr lang="en-US" dirty="0" smtClean="0">
                <a:latin typeface="Arial Narrow" charset="0"/>
              </a:rPr>
            </a:br>
            <a:r>
              <a:rPr lang="en-US" dirty="0" smtClean="0">
                <a:latin typeface="Arial Narrow" charset="0"/>
              </a:rPr>
              <a:t>contains </a:t>
            </a:r>
            <a:r>
              <a:rPr lang="en-US" dirty="0">
                <a:latin typeface="Arial Narrow" charset="0"/>
              </a:rPr>
              <a:t>little or no </a:t>
            </a:r>
            <a:r>
              <a:rPr lang="en-US" dirty="0" smtClean="0">
                <a:latin typeface="Arial Narrow" charset="0"/>
              </a:rPr>
              <a:t>acid </a:t>
            </a:r>
            <a:endParaRPr lang="en-US" dirty="0">
              <a:latin typeface="Arial Narrow" charset="0"/>
            </a:endParaRPr>
          </a:p>
          <a:p>
            <a:pPr marL="571500" lvl="1" indent="-457200" eaLnBrk="1" hangingPunct="1">
              <a:buFont typeface="Wingdings" charset="0"/>
              <a:buNone/>
              <a:defRPr/>
            </a:pPr>
            <a:endParaRPr lang="en-US" dirty="0">
              <a:latin typeface="Arial Narrow" charset="0"/>
            </a:endParaRPr>
          </a:p>
          <a:p>
            <a:pPr marL="1473200" lvl="2" eaLnBrk="1" hangingPunct="1">
              <a:defRPr/>
            </a:pPr>
            <a:endParaRPr lang="en-US" dirty="0">
              <a:latin typeface="Arial Narrow" charset="0"/>
            </a:endParaRPr>
          </a:p>
        </p:txBody>
      </p:sp>
      <p:sp>
        <p:nvSpPr>
          <p:cNvPr id="48133" name="Rectangle 1031"/>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8134" name="Text Box 103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2-12</a:t>
            </a:r>
          </a:p>
        </p:txBody>
      </p:sp>
      <p:sp>
        <p:nvSpPr>
          <p:cNvPr id="8" name="Text Box 5"/>
          <p:cNvSpPr txBox="1">
            <a:spLocks noChangeArrowheads="1"/>
          </p:cNvSpPr>
          <p:nvPr/>
        </p:nvSpPr>
        <p:spPr bwMode="auto">
          <a:xfrm>
            <a:off x="7174487" y="2880360"/>
            <a:ext cx="800219"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A</a:t>
            </a:r>
          </a:p>
          <a:p>
            <a:pPr algn="ctr">
              <a:lnSpc>
                <a:spcPct val="80000"/>
              </a:lnSpc>
              <a:defRPr/>
            </a:pPr>
            <a:r>
              <a:rPr lang="en-US" sz="1400" dirty="0" smtClean="0">
                <a:solidFill>
                  <a:schemeClr val="tx1"/>
                </a:solidFill>
                <a:cs typeface="+mn-cs"/>
              </a:rPr>
              <a:t>Acidity</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90525" y="1143000"/>
            <a:ext cx="4731165" cy="3789362"/>
          </a:xfrm>
        </p:spPr>
        <p:txBody>
          <a:bodyPr/>
          <a:lstStyle/>
          <a:p>
            <a:pPr marL="0" indent="0" eaLnBrk="1" hangingPunct="1">
              <a:defRPr/>
            </a:pPr>
            <a:r>
              <a:rPr lang="en-US" dirty="0" smtClean="0">
                <a:latin typeface="Arial Narrow" charset="0"/>
                <a:cs typeface="+mn-cs"/>
              </a:rPr>
              <a:t>Temperature:</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Bacteria grow rapidly between </a:t>
            </a:r>
            <a:r>
              <a:rPr lang="en-US" dirty="0">
                <a:solidFill>
                  <a:srgbClr val="000000"/>
                </a:solidFill>
                <a:latin typeface="Arial Narrow" charset="0"/>
              </a:rPr>
              <a:t>41˚F and 135˚F (5˚C and 57˚C)</a:t>
            </a:r>
          </a:p>
          <a:p>
            <a:pPr marL="694944" lvl="2" indent="-347472" eaLnBrk="1" hangingPunct="1">
              <a:lnSpc>
                <a:spcPct val="100000"/>
              </a:lnSpc>
              <a:spcBef>
                <a:spcPts val="900"/>
              </a:spcBef>
              <a:defRPr/>
            </a:pPr>
            <a:r>
              <a:rPr lang="en-US" dirty="0">
                <a:latin typeface="Arial Narrow" charset="0"/>
              </a:rPr>
              <a:t>This range is known as the</a:t>
            </a:r>
            <a:br>
              <a:rPr lang="en-US" dirty="0">
                <a:latin typeface="Arial Narrow" charset="0"/>
              </a:rPr>
            </a:br>
            <a:r>
              <a:rPr lang="en-US" dirty="0">
                <a:latin typeface="Arial Narrow" charset="0"/>
              </a:rPr>
              <a:t>temperature danger zone </a:t>
            </a:r>
          </a:p>
          <a:p>
            <a:pPr marL="347472" lvl="1" indent="-347472" eaLnBrk="1" hangingPunct="1">
              <a:lnSpc>
                <a:spcPct val="100000"/>
              </a:lnSpc>
              <a:spcBef>
                <a:spcPts val="900"/>
              </a:spcBef>
              <a:defRPr/>
            </a:pPr>
            <a:r>
              <a:rPr lang="en-US" dirty="0">
                <a:solidFill>
                  <a:srgbClr val="000000"/>
                </a:solidFill>
                <a:latin typeface="Arial Narrow" charset="0"/>
              </a:rPr>
              <a:t>Bacteria growth is limited when food is held above or below the </a:t>
            </a:r>
            <a:r>
              <a:rPr lang="en-US" dirty="0">
                <a:latin typeface="Arial Narrow" charset="0"/>
              </a:rPr>
              <a:t>temperature danger zone </a:t>
            </a:r>
            <a:endParaRPr lang="en-US" dirty="0">
              <a:solidFill>
                <a:srgbClr val="000000"/>
              </a:solidFill>
              <a:latin typeface="Arial Narrow" charset="0"/>
            </a:endParaRPr>
          </a:p>
        </p:txBody>
      </p:sp>
      <p:sp>
        <p:nvSpPr>
          <p:cNvPr id="49157" name="Rectangle 1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9158"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2-13</a:t>
            </a:r>
          </a:p>
        </p:txBody>
      </p:sp>
      <p:sp>
        <p:nvSpPr>
          <p:cNvPr id="8" name="Text Box 5"/>
          <p:cNvSpPr txBox="1">
            <a:spLocks noChangeArrowheads="1"/>
          </p:cNvSpPr>
          <p:nvPr/>
        </p:nvSpPr>
        <p:spPr bwMode="auto">
          <a:xfrm>
            <a:off x="6943656" y="2880360"/>
            <a:ext cx="1261884"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Temperature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393192" y="1143000"/>
            <a:ext cx="5402263"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smtClean="0">
                <a:solidFill>
                  <a:srgbClr val="005CAB"/>
                </a:solidFill>
                <a:latin typeface="+mj-lt"/>
                <a:ea typeface="+mn-ea"/>
                <a:cs typeface="+mn-cs"/>
              </a:rPr>
              <a:t>Time:</a:t>
            </a:r>
            <a:endParaRPr lang="en-US" sz="2400" dirty="0">
              <a:solidFill>
                <a:srgbClr val="005CAB"/>
              </a:solidFill>
              <a:latin typeface="+mj-lt"/>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Bacteria need time to grow</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The more time bacteria spend in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the </a:t>
            </a:r>
            <a:r>
              <a:rPr lang="en-US" sz="2200" b="0" dirty="0">
                <a:solidFill>
                  <a:srgbClr val="231F20"/>
                </a:solidFill>
                <a:latin typeface="+mj-lt"/>
                <a:ea typeface="+mn-ea"/>
                <a:cs typeface="+mn-cs"/>
              </a:rPr>
              <a:t>temperature danger zone,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the </a:t>
            </a:r>
            <a:r>
              <a:rPr lang="en-US" sz="2200" b="0" dirty="0">
                <a:solidFill>
                  <a:srgbClr val="231F20"/>
                </a:solidFill>
                <a:latin typeface="+mj-lt"/>
                <a:ea typeface="+mn-ea"/>
                <a:cs typeface="+mn-cs"/>
              </a:rPr>
              <a:t>greater </a:t>
            </a:r>
            <a:r>
              <a:rPr lang="en-US" sz="2200" b="0" dirty="0" smtClean="0">
                <a:solidFill>
                  <a:srgbClr val="231F20"/>
                </a:solidFill>
                <a:latin typeface="+mj-lt"/>
                <a:ea typeface="+mn-ea"/>
                <a:cs typeface="+mn-cs"/>
              </a:rPr>
              <a:t>chance </a:t>
            </a:r>
            <a:r>
              <a:rPr lang="en-US" sz="2200" b="0" dirty="0">
                <a:solidFill>
                  <a:srgbClr val="231F20"/>
                </a:solidFill>
                <a:latin typeface="+mj-lt"/>
                <a:ea typeface="+mn-ea"/>
                <a:cs typeface="+mn-cs"/>
              </a:rPr>
              <a:t>they have to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grow </a:t>
            </a:r>
            <a:r>
              <a:rPr lang="en-US" sz="2200" b="0" dirty="0">
                <a:solidFill>
                  <a:srgbClr val="231F20"/>
                </a:solidFill>
                <a:latin typeface="+mj-lt"/>
                <a:ea typeface="+mn-ea"/>
                <a:cs typeface="+mn-cs"/>
              </a:rPr>
              <a:t>to unsafe levels.</a:t>
            </a:r>
          </a:p>
        </p:txBody>
      </p:sp>
      <p:sp>
        <p:nvSpPr>
          <p:cNvPr id="50181" name="Rectangle 205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0182"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2-14</a:t>
            </a:r>
          </a:p>
        </p:txBody>
      </p:sp>
      <p:sp>
        <p:nvSpPr>
          <p:cNvPr id="8" name="Text Box 5"/>
          <p:cNvSpPr txBox="1">
            <a:spLocks noChangeArrowheads="1"/>
          </p:cNvSpPr>
          <p:nvPr/>
        </p:nvSpPr>
        <p:spPr bwMode="auto">
          <a:xfrm>
            <a:off x="7204431" y="2880360"/>
            <a:ext cx="740332"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Time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374" y="1254963"/>
            <a:ext cx="2101081" cy="146283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1-4</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pic>
        <p:nvPicPr>
          <p:cNvPr id="2" name="Picture 1" descr="6e_c01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90525" y="1143000"/>
            <a:ext cx="5402263" cy="3789362"/>
          </a:xfrm>
        </p:spPr>
        <p:txBody>
          <a:bodyPr/>
          <a:lstStyle/>
          <a:p>
            <a:pPr marL="0" indent="0" eaLnBrk="1" hangingPunct="1">
              <a:defRPr/>
            </a:pPr>
            <a:r>
              <a:rPr lang="en-US" dirty="0" smtClean="0">
                <a:latin typeface="Arial Narrow" charset="0"/>
                <a:cs typeface="+mn-cs"/>
              </a:rPr>
              <a:t>Oxygen:</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Some bacteria need oxygen </a:t>
            </a:r>
            <a:r>
              <a:rPr lang="en-US" dirty="0" smtClean="0">
                <a:solidFill>
                  <a:srgbClr val="000000"/>
                </a:solidFill>
                <a:latin typeface="Arial Narrow" charset="0"/>
              </a:rPr>
              <a:t>to </a:t>
            </a:r>
            <a:r>
              <a:rPr lang="en-US" dirty="0">
                <a:solidFill>
                  <a:srgbClr val="000000"/>
                </a:solidFill>
                <a:latin typeface="Arial Narrow" charset="0"/>
              </a:rPr>
              <a:t>grow, while others grow </a:t>
            </a:r>
            <a:r>
              <a:rPr lang="en-US" dirty="0" smtClean="0">
                <a:solidFill>
                  <a:srgbClr val="000000"/>
                </a:solidFill>
                <a:latin typeface="Arial Narrow" charset="0"/>
              </a:rPr>
              <a:t>when </a:t>
            </a:r>
            <a:r>
              <a:rPr lang="en-US" dirty="0">
                <a:solidFill>
                  <a:srgbClr val="000000"/>
                </a:solidFill>
                <a:latin typeface="Arial Narrow" charset="0"/>
              </a:rPr>
              <a:t>oxygen </a:t>
            </a:r>
            <a:r>
              <a:rPr lang="en-US" dirty="0" smtClean="0">
                <a:solidFill>
                  <a:srgbClr val="000000"/>
                </a:solidFill>
                <a:latin typeface="Arial Narrow" charset="0"/>
              </a:rPr>
              <a:t>isn</a:t>
            </a:r>
            <a:r>
              <a:rPr lang="en-US" dirty="0">
                <a:solidFill>
                  <a:srgbClr val="000000"/>
                </a:solidFill>
                <a:latin typeface="Arial Narrow" charset="0"/>
              </a:rPr>
              <a:t>’</a:t>
            </a:r>
            <a:r>
              <a:rPr lang="en-US" dirty="0" smtClean="0">
                <a:solidFill>
                  <a:srgbClr val="000000"/>
                </a:solidFill>
                <a:latin typeface="Arial Narrow" charset="0"/>
              </a:rPr>
              <a:t>t there</a:t>
            </a:r>
            <a:endParaRPr lang="en-US" dirty="0">
              <a:solidFill>
                <a:srgbClr val="000000"/>
              </a:solidFill>
              <a:latin typeface="Arial Narrow" charset="0"/>
            </a:endParaRPr>
          </a:p>
        </p:txBody>
      </p:sp>
      <p:sp>
        <p:nvSpPr>
          <p:cNvPr id="51205" name="Rectangle 2055"/>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51206"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2-15</a:t>
            </a:r>
          </a:p>
        </p:txBody>
      </p:sp>
      <p:sp>
        <p:nvSpPr>
          <p:cNvPr id="8" name="Text Box 5"/>
          <p:cNvSpPr txBox="1">
            <a:spLocks noChangeArrowheads="1"/>
          </p:cNvSpPr>
          <p:nvPr/>
        </p:nvSpPr>
        <p:spPr bwMode="auto">
          <a:xfrm>
            <a:off x="7152997" y="2880360"/>
            <a:ext cx="843200"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O</a:t>
            </a:r>
          </a:p>
          <a:p>
            <a:pPr algn="ctr">
              <a:lnSpc>
                <a:spcPct val="80000"/>
              </a:lnSpc>
              <a:defRPr/>
            </a:pPr>
            <a:r>
              <a:rPr lang="en-US" sz="1400" dirty="0" smtClean="0">
                <a:solidFill>
                  <a:schemeClr val="tx1"/>
                </a:solidFill>
                <a:cs typeface="+mn-cs"/>
              </a:rPr>
              <a:t>Oxygen</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body" idx="1"/>
          </p:nvPr>
        </p:nvSpPr>
        <p:spPr>
          <a:xfrm>
            <a:off x="390525" y="1143000"/>
            <a:ext cx="5402263" cy="3789362"/>
          </a:xfrm>
        </p:spPr>
        <p:txBody>
          <a:bodyPr/>
          <a:lstStyle/>
          <a:p>
            <a:pPr marL="0" indent="0" eaLnBrk="1" hangingPunct="1">
              <a:defRPr/>
            </a:pPr>
            <a:r>
              <a:rPr lang="en-US" dirty="0" smtClean="0">
                <a:latin typeface="Arial Narrow" charset="0"/>
                <a:cs typeface="+mn-cs"/>
              </a:rPr>
              <a:t>Moisture: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Bacteria grow well in food with high levels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moisture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 water activity; the amount of moisture available in food for bacterial growth</a:t>
            </a: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scale ranges from 0.0 to </a:t>
            </a:r>
            <a:r>
              <a:rPr lang="en-US" dirty="0" smtClean="0">
                <a:solidFill>
                  <a:srgbClr val="000000"/>
                </a:solidFill>
                <a:latin typeface="Arial Narrow" charset="0"/>
              </a:rPr>
              <a:t>1.0</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Water has a water activity of </a:t>
            </a:r>
            <a:r>
              <a:rPr lang="en-US" dirty="0" smtClean="0">
                <a:solidFill>
                  <a:srgbClr val="000000"/>
                </a:solidFill>
                <a:latin typeface="Arial Narrow" charset="0"/>
              </a:rPr>
              <a:t>1.0</a:t>
            </a:r>
            <a:endParaRPr lang="en-US" dirty="0">
              <a:solidFill>
                <a:srgbClr val="000000"/>
              </a:solidFill>
              <a:latin typeface="Arial Narrow" charset="0"/>
            </a:endParaRPr>
          </a:p>
        </p:txBody>
      </p:sp>
      <p:sp>
        <p:nvSpPr>
          <p:cNvPr id="52229" name="Rectangle 1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2230" name="Text Box 1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2-16</a:t>
            </a:r>
          </a:p>
        </p:txBody>
      </p:sp>
      <p:sp>
        <p:nvSpPr>
          <p:cNvPr id="8" name="Text Box 5"/>
          <p:cNvSpPr txBox="1">
            <a:spLocks noChangeArrowheads="1"/>
          </p:cNvSpPr>
          <p:nvPr/>
        </p:nvSpPr>
        <p:spPr bwMode="auto">
          <a:xfrm>
            <a:off x="7103955" y="2880360"/>
            <a:ext cx="941283"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M</a:t>
            </a:r>
          </a:p>
          <a:p>
            <a:pPr algn="ctr">
              <a:lnSpc>
                <a:spcPct val="80000"/>
              </a:lnSpc>
              <a:defRPr/>
            </a:pPr>
            <a:r>
              <a:rPr lang="en-US" sz="1400" dirty="0" smtClean="0">
                <a:solidFill>
                  <a:schemeClr val="tx1"/>
                </a:solidFill>
                <a:cs typeface="+mn-cs"/>
              </a:rPr>
              <a:t>Moisture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ChangeArrowheads="1"/>
          </p:cNvSpPr>
          <p:nvPr/>
        </p:nvSpPr>
        <p:spPr bwMode="auto">
          <a:xfrm>
            <a:off x="6515100" y="3771900"/>
            <a:ext cx="1541463" cy="148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53251" name="Rectangle 12"/>
          <p:cNvSpPr>
            <a:spLocks noChangeArrowheads="1"/>
          </p:cNvSpPr>
          <p:nvPr/>
        </p:nvSpPr>
        <p:spPr bwMode="auto">
          <a:xfrm>
            <a:off x="6746875" y="1738313"/>
            <a:ext cx="1541463" cy="1462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53252" name="Rectangle 3"/>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Control FAT TOM</a:t>
            </a:r>
          </a:p>
        </p:txBody>
      </p:sp>
      <p:sp>
        <p:nvSpPr>
          <p:cNvPr id="53253" name="Rectangle 4"/>
          <p:cNvSpPr>
            <a:spLocks noGrp="1" noChangeArrowheads="1"/>
          </p:cNvSpPr>
          <p:nvPr>
            <p:ph type="body" idx="1"/>
          </p:nvPr>
        </p:nvSpPr>
        <p:spPr>
          <a:xfrm>
            <a:off x="390525" y="1143000"/>
            <a:ext cx="5051425" cy="4983163"/>
          </a:xfrm>
        </p:spPr>
        <p:txBody>
          <a:bodyPr/>
          <a:lstStyle/>
          <a:p>
            <a:pPr marL="0" indent="0" eaLnBrk="1" hangingPunct="1">
              <a:defRPr/>
            </a:pPr>
            <a:r>
              <a:rPr lang="en-US" dirty="0">
                <a:latin typeface="Arial Narrow" charset="0"/>
                <a:cs typeface="+mn-cs"/>
              </a:rPr>
              <a:t>The </a:t>
            </a:r>
            <a:r>
              <a:rPr lang="en-US" dirty="0" smtClean="0">
                <a:latin typeface="Arial Narrow" charset="0"/>
                <a:cs typeface="+mn-cs"/>
              </a:rPr>
              <a:t>conditions you can control:</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Temperature</a:t>
            </a:r>
          </a:p>
          <a:p>
            <a:pPr marL="694944" lvl="2" indent="-347472" eaLnBrk="1" hangingPunct="1">
              <a:lnSpc>
                <a:spcPct val="100000"/>
              </a:lnSpc>
              <a:spcBef>
                <a:spcPts val="900"/>
              </a:spcBef>
              <a:defRPr/>
            </a:pPr>
            <a:r>
              <a:rPr lang="en-US" dirty="0">
                <a:solidFill>
                  <a:srgbClr val="000000"/>
                </a:solidFill>
                <a:latin typeface="Arial Narrow" charset="0"/>
              </a:rPr>
              <a:t>Keep TCS food out of the temperature danger zone</a:t>
            </a:r>
          </a:p>
          <a:p>
            <a:pPr marL="347472" lvl="1" indent="-347472" eaLnBrk="1" hangingPunct="1">
              <a:lnSpc>
                <a:spcPct val="100000"/>
              </a:lnSpc>
              <a:spcBef>
                <a:spcPts val="900"/>
              </a:spcBef>
              <a:defRPr/>
            </a:pPr>
            <a:r>
              <a:rPr lang="en-US" dirty="0">
                <a:latin typeface="Arial Narrow" charset="0"/>
              </a:rPr>
              <a:t>Time</a:t>
            </a:r>
          </a:p>
          <a:p>
            <a:pPr marL="694944" lvl="2" indent="-347472" eaLnBrk="1" hangingPunct="1">
              <a:lnSpc>
                <a:spcPct val="100000"/>
              </a:lnSpc>
              <a:spcBef>
                <a:spcPts val="900"/>
              </a:spcBef>
              <a:defRPr/>
            </a:pPr>
            <a:r>
              <a:rPr lang="en-US" dirty="0">
                <a:latin typeface="Arial Narrow" charset="0"/>
              </a:rPr>
              <a:t>Limit how long TCS food spends in the temperature danger zone</a:t>
            </a:r>
          </a:p>
          <a:p>
            <a:pPr marL="571500" lvl="1" indent="-457200" eaLnBrk="1" hangingPunct="1">
              <a:buFont typeface="Arial" charset="0"/>
              <a:buNone/>
              <a:defRPr/>
            </a:pPr>
            <a:r>
              <a:rPr lang="en-US" dirty="0">
                <a:latin typeface="Arial Narrow" charset="0"/>
              </a:rPr>
              <a:t> </a:t>
            </a:r>
          </a:p>
        </p:txBody>
      </p:sp>
      <p:sp>
        <p:nvSpPr>
          <p:cNvPr id="53254"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2-17</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374" y="2862072"/>
            <a:ext cx="2101081" cy="146283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390525" y="1143000"/>
            <a:ext cx="8235950" cy="4983163"/>
          </a:xfrm>
        </p:spPr>
        <p:txBody>
          <a:bodyPr/>
          <a:lstStyle/>
          <a:p>
            <a:pPr marL="0" indent="0" eaLnBrk="1" hangingPunct="1">
              <a:lnSpc>
                <a:spcPct val="80000"/>
              </a:lnSpc>
              <a:defRPr/>
            </a:pPr>
            <a:r>
              <a:rPr lang="en-US" dirty="0">
                <a:latin typeface="Arial Narrow" charset="0"/>
                <a:cs typeface="+mn-cs"/>
              </a:rPr>
              <a:t>The FDA has identified </a:t>
            </a:r>
            <a:r>
              <a:rPr lang="en-US" dirty="0" smtClean="0">
                <a:latin typeface="Arial Narrow" charset="0"/>
                <a:cs typeface="+mn-cs"/>
              </a:rPr>
              <a:t>four </a:t>
            </a:r>
            <a:r>
              <a:rPr lang="en-US" dirty="0">
                <a:latin typeface="Arial Narrow" charset="0"/>
                <a:cs typeface="+mn-cs"/>
              </a:rPr>
              <a:t>types of bacteria that cause severe illness and are highly </a:t>
            </a:r>
            <a:r>
              <a:rPr lang="en-US" dirty="0" smtClean="0">
                <a:latin typeface="Arial Narrow" charset="0"/>
                <a:cs typeface="+mn-cs"/>
              </a:rPr>
              <a:t>contagious</a:t>
            </a:r>
            <a:r>
              <a:rPr lang="en-US" dirty="0">
                <a:latin typeface="Arial Narrow" charset="0"/>
                <a:cs typeface="+mn-cs"/>
              </a:rPr>
              <a:t>:</a:t>
            </a:r>
          </a:p>
          <a:p>
            <a:pPr marL="347472" lvl="1" indent="-347472" eaLnBrk="1" hangingPunct="1">
              <a:lnSpc>
                <a:spcPct val="100000"/>
              </a:lnSpc>
              <a:spcBef>
                <a:spcPts val="900"/>
              </a:spcBef>
              <a:defRPr/>
            </a:pPr>
            <a:r>
              <a:rPr lang="en-US" i="1" dirty="0">
                <a:latin typeface="Arial Narrow" charset="0"/>
              </a:rPr>
              <a:t>Salmonella</a:t>
            </a:r>
            <a:r>
              <a:rPr lang="en-US" dirty="0">
                <a:latin typeface="Arial Narrow" charset="0"/>
              </a:rPr>
              <a:t> Typhi</a:t>
            </a:r>
          </a:p>
          <a:p>
            <a:pPr lvl="1" eaLnBrk="1" hangingPunct="1">
              <a:defRPr/>
            </a:pPr>
            <a:r>
              <a:rPr lang="en-US" dirty="0">
                <a:solidFill>
                  <a:schemeClr val="tx1"/>
                </a:solidFill>
                <a:latin typeface="Arial Narrow" charset="0"/>
              </a:rPr>
              <a:t>Nontyphoidal </a:t>
            </a:r>
            <a:r>
              <a:rPr lang="en-US" i="1" dirty="0">
                <a:solidFill>
                  <a:schemeClr val="tx1"/>
                </a:solidFill>
                <a:latin typeface="Arial Narrow" charset="0"/>
              </a:rPr>
              <a:t>Salmonella</a:t>
            </a:r>
          </a:p>
          <a:p>
            <a:pPr lvl="1" eaLnBrk="1" hangingPunct="1">
              <a:defRPr/>
            </a:pPr>
            <a:r>
              <a:rPr lang="en-US" i="1" dirty="0">
                <a:latin typeface="Arial Narrow" charset="0"/>
              </a:rPr>
              <a:t>Shigella</a:t>
            </a:r>
            <a:r>
              <a:rPr lang="en-US" dirty="0">
                <a:latin typeface="Arial Narrow" charset="0"/>
              </a:rPr>
              <a:t> spp.</a:t>
            </a:r>
          </a:p>
          <a:p>
            <a:pPr lvl="1" eaLnBrk="1" hangingPunct="1">
              <a:defRPr/>
            </a:pPr>
            <a:r>
              <a:rPr lang="en-US" dirty="0">
                <a:latin typeface="Arial Narrow" charset="0"/>
              </a:rPr>
              <a:t>Shiga toxin-producing </a:t>
            </a:r>
            <a:r>
              <a:rPr lang="en-US" i="1" dirty="0">
                <a:latin typeface="Arial Narrow" charset="0"/>
              </a:rPr>
              <a:t>Escherichia coli</a:t>
            </a:r>
          </a:p>
        </p:txBody>
      </p:sp>
      <p:sp>
        <p:nvSpPr>
          <p:cNvPr id="54275" name="Text Box 205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2-18</a:t>
            </a:r>
          </a:p>
        </p:txBody>
      </p:sp>
      <p:sp>
        <p:nvSpPr>
          <p:cNvPr id="54276" name="Rectangle 2060"/>
          <p:cNvSpPr>
            <a:spLocks noGrp="1" noChangeArrowheads="1"/>
          </p:cNvSpPr>
          <p:nvPr>
            <p:ph type="title"/>
          </p:nvPr>
        </p:nvSpPr>
        <p:spPr>
          <a:xfrm>
            <a:off x="390525" y="158750"/>
            <a:ext cx="8307388" cy="523875"/>
          </a:xfrm>
        </p:spPr>
        <p:txBody>
          <a:bodyPr/>
          <a:lstStyle/>
          <a:p>
            <a:pPr eaLnBrk="1" hangingPunct="1">
              <a:defRPr/>
            </a:pPr>
            <a:r>
              <a:rPr lang="en-US" dirty="0">
                <a:latin typeface="Arial Narrow" charset="0"/>
                <a:cs typeface="+mj-cs"/>
              </a:rPr>
              <a:t>Major Bacteria That Cause Foodborne Illness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51" name="Group 3"/>
          <p:cNvGraphicFramePr>
            <a:graphicFrameLocks noGrp="1"/>
          </p:cNvGraphicFramePr>
          <p:nvPr>
            <p:ph type="tbl" idx="1"/>
            <p:extLst>
              <p:ext uri="{D42A27DB-BD31-4B8C-83A1-F6EECF244321}">
                <p14:modId xmlns:p14="http://schemas.microsoft.com/office/powerpoint/2010/main" val="124371244"/>
              </p:ext>
            </p:extLst>
          </p:nvPr>
        </p:nvGraphicFramePr>
        <p:xfrm>
          <a:off x="396875" y="2728913"/>
          <a:ext cx="8229600" cy="3100250"/>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dirty="0" smtClean="0">
                          <a:solidFill>
                            <a:srgbClr val="231F20"/>
                          </a:solidFill>
                          <a:latin typeface="+mj-lt"/>
                        </a:rPr>
                        <a:t>Ready-to-eat food</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Beverages</a:t>
                      </a: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Exclude food handlers diagnosed with an illness caused by </a:t>
                      </a:r>
                      <a:r>
                        <a:rPr lang="en-US" sz="1800" i="1" kern="1200" dirty="0" smtClean="0">
                          <a:solidFill>
                            <a:srgbClr val="231F20"/>
                          </a:solidFill>
                          <a:latin typeface="+mj-lt"/>
                          <a:ea typeface="+mn-ea"/>
                          <a:cs typeface="+mn-cs"/>
                        </a:rPr>
                        <a:t>Salmonella</a:t>
                      </a:r>
                      <a:r>
                        <a:rPr lang="en-US" sz="1800" kern="1200" dirty="0" smtClean="0">
                          <a:solidFill>
                            <a:srgbClr val="231F20"/>
                          </a:solidFill>
                          <a:latin typeface="+mj-lt"/>
                          <a:ea typeface="+mn-ea"/>
                          <a:cs typeface="+mn-cs"/>
                        </a:rPr>
                        <a:t> Typhi from </a:t>
                      </a:r>
                      <a:br>
                        <a:rPr lang="en-US" sz="1800" kern="1200" dirty="0" smtClean="0">
                          <a:solidFill>
                            <a:srgbClr val="231F20"/>
                          </a:solidFill>
                          <a:latin typeface="+mj-lt"/>
                          <a:ea typeface="+mn-ea"/>
                          <a:cs typeface="+mn-cs"/>
                        </a:rPr>
                      </a:br>
                      <a:r>
                        <a:rPr lang="en-US" sz="1800" kern="1200" dirty="0" smtClean="0">
                          <a:solidFill>
                            <a:srgbClr val="231F20"/>
                          </a:solidFill>
                          <a:latin typeface="+mj-lt"/>
                          <a:ea typeface="+mn-ea"/>
                          <a:cs typeface="+mn-cs"/>
                        </a:rPr>
                        <a:t>the operation</a:t>
                      </a: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Cook food to minimum internal temperatures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5531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2-19</a:t>
            </a:r>
          </a:p>
        </p:txBody>
      </p:sp>
      <p:sp>
        <p:nvSpPr>
          <p:cNvPr id="5531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5731"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smtClean="0">
                <a:solidFill>
                  <a:schemeClr val="tx1"/>
                </a:solidFill>
              </a:rPr>
              <a:t>Salmonella</a:t>
            </a:r>
            <a:r>
              <a:rPr lang="en-US" sz="2000" b="0" dirty="0" smtClean="0">
                <a:solidFill>
                  <a:schemeClr val="tx1"/>
                </a:solidFill>
              </a:rPr>
              <a:t> </a:t>
            </a:r>
            <a:r>
              <a:rPr lang="en-US" sz="2000" b="0" dirty="0">
                <a:solidFill>
                  <a:schemeClr val="tx1"/>
                </a:solidFill>
              </a:rPr>
              <a:t>Typhi (SAL-me-NEL-uh TI-fee</a:t>
            </a:r>
            <a:r>
              <a:rPr lang="en-US" sz="2000" b="0" dirty="0" smtClean="0">
                <a:solidFill>
                  <a:schemeClr val="tx1"/>
                </a:solidFill>
              </a:rPr>
              <a:t>)</a:t>
            </a:r>
          </a:p>
          <a:p>
            <a:pPr>
              <a:tabLst>
                <a:tab pos="1144588" algn="l"/>
              </a:tabLst>
            </a:pPr>
            <a:r>
              <a:rPr lang="en-US" sz="2000" dirty="0">
                <a:solidFill>
                  <a:schemeClr val="tx1"/>
                </a:solidFill>
              </a:rPr>
              <a:t>Source</a:t>
            </a:r>
            <a:r>
              <a:rPr lang="en-US" sz="2000" b="0" dirty="0">
                <a:solidFill>
                  <a:schemeClr val="tx1"/>
                </a:solidFill>
              </a:rPr>
              <a:t>: </a:t>
            </a:r>
            <a:r>
              <a:rPr lang="en-US" sz="2000" b="0" dirty="0" smtClean="0">
                <a:solidFill>
                  <a:schemeClr val="tx1"/>
                </a:solidFill>
              </a:rPr>
              <a:t>	People</a:t>
            </a:r>
            <a:endParaRPr lang="en-US" sz="2000" b="0" i="1" dirty="0">
              <a:solidFill>
                <a:schemeClr val="tx1"/>
              </a:solidFill>
            </a:endParaRPr>
          </a:p>
        </p:txBody>
      </p:sp>
      <p:pic>
        <p:nvPicPr>
          <p:cNvPr id="3" name="Picture 2" descr="6e_c02_19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51" name="Group 3"/>
          <p:cNvGraphicFramePr>
            <a:graphicFrameLocks noGrp="1"/>
          </p:cNvGraphicFramePr>
          <p:nvPr>
            <p:ph type="tbl" idx="1"/>
            <p:extLst>
              <p:ext uri="{D42A27DB-BD31-4B8C-83A1-F6EECF244321}">
                <p14:modId xmlns:p14="http://schemas.microsoft.com/office/powerpoint/2010/main" val="172320212"/>
              </p:ext>
            </p:extLst>
          </p:nvPr>
        </p:nvGraphicFramePr>
        <p:xfrm>
          <a:off x="396875" y="2728913"/>
          <a:ext cx="8229600" cy="3374570"/>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1142719">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Poultry and eggs</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Meat</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Milk and dairy products</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Produce</a:t>
                      </a: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Cook poultry and eggs to minimum internal temperatures</a:t>
                      </a: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15967">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Prevent cross-contamination between poultry and ready-to-eat food</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Keep food handlers who are vomiting or have diarrhea and have been diagnosed with an illness from nontyphoidal </a:t>
                      </a:r>
                      <a:r>
                        <a:rPr lang="en-US" sz="1800" i="1" kern="1200" dirty="0" smtClean="0">
                          <a:solidFill>
                            <a:srgbClr val="231F20"/>
                          </a:solidFill>
                          <a:latin typeface="+mj-lt"/>
                          <a:ea typeface="+mn-ea"/>
                          <a:cs typeface="+mn-cs"/>
                        </a:rPr>
                        <a:t>Salmonella</a:t>
                      </a:r>
                      <a:r>
                        <a:rPr lang="en-US" sz="1800" kern="1200" dirty="0" smtClean="0">
                          <a:solidFill>
                            <a:srgbClr val="231F20"/>
                          </a:solidFill>
                          <a:latin typeface="+mj-lt"/>
                          <a:ea typeface="+mn-ea"/>
                          <a:cs typeface="+mn-cs"/>
                        </a:rPr>
                        <a:t> out of the operation</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5531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2-20</a:t>
            </a:r>
          </a:p>
        </p:txBody>
      </p:sp>
      <p:sp>
        <p:nvSpPr>
          <p:cNvPr id="5531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5731" name="Rectangle 3"/>
          <p:cNvSpPr>
            <a:spLocks noChangeArrowheads="1"/>
          </p:cNvSpPr>
          <p:nvPr/>
        </p:nvSpPr>
        <p:spPr bwMode="auto">
          <a:xfrm>
            <a:off x="2057400" y="1143000"/>
            <a:ext cx="708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44588" algn="l"/>
              </a:tabLst>
            </a:pPr>
            <a:r>
              <a:rPr lang="en-US" sz="2000" dirty="0" smtClean="0">
                <a:solidFill>
                  <a:schemeClr val="tx1"/>
                </a:solidFill>
              </a:rPr>
              <a:t>Bacteria</a:t>
            </a:r>
            <a:r>
              <a:rPr lang="en-US" sz="2000" b="0" dirty="0" smtClean="0">
                <a:solidFill>
                  <a:schemeClr val="tx1"/>
                </a:solidFill>
              </a:rPr>
              <a:t>:	Nontyphoidal </a:t>
            </a:r>
            <a:r>
              <a:rPr lang="en-US" sz="2000" b="0" i="1" dirty="0" smtClean="0">
                <a:solidFill>
                  <a:schemeClr val="tx1"/>
                </a:solidFill>
              </a:rPr>
              <a:t>Salmonella</a:t>
            </a:r>
            <a:r>
              <a:rPr lang="en-US" sz="2000" b="0" dirty="0" smtClean="0">
                <a:solidFill>
                  <a:schemeClr val="tx1"/>
                </a:solidFill>
              </a:rPr>
              <a:t> (</a:t>
            </a:r>
            <a:r>
              <a:rPr lang="en-US" sz="2000" b="0" dirty="0">
                <a:solidFill>
                  <a:schemeClr val="tx1"/>
                </a:solidFill>
              </a:rPr>
              <a:t>SAL-me-NEL-</a:t>
            </a:r>
            <a:r>
              <a:rPr lang="en-US" sz="2000" b="0" dirty="0" smtClean="0">
                <a:solidFill>
                  <a:schemeClr val="tx1"/>
                </a:solidFill>
              </a:rPr>
              <a:t>uh)</a:t>
            </a:r>
          </a:p>
          <a:p>
            <a:pPr>
              <a:tabLst>
                <a:tab pos="1144588" algn="l"/>
              </a:tabLst>
            </a:pPr>
            <a:r>
              <a:rPr lang="en-US" sz="2000" dirty="0">
                <a:solidFill>
                  <a:schemeClr val="tx1"/>
                </a:solidFill>
              </a:rPr>
              <a:t>Source</a:t>
            </a:r>
            <a:r>
              <a:rPr lang="en-US" sz="2000" b="0" dirty="0">
                <a:solidFill>
                  <a:schemeClr val="tx1"/>
                </a:solidFill>
              </a:rPr>
              <a:t>: </a:t>
            </a:r>
            <a:r>
              <a:rPr lang="en-US" sz="2000" b="0" dirty="0" smtClean="0">
                <a:solidFill>
                  <a:schemeClr val="tx1"/>
                </a:solidFill>
              </a:rPr>
              <a:t>	</a:t>
            </a:r>
            <a:r>
              <a:rPr lang="en-US" sz="2000" b="0" dirty="0">
                <a:solidFill>
                  <a:schemeClr val="tx1"/>
                </a:solidFill>
              </a:rPr>
              <a:t>Farm animals, People</a:t>
            </a:r>
            <a:endParaRPr lang="en-US" sz="2000" b="0" i="1" dirty="0">
              <a:solidFill>
                <a:schemeClr val="tx1"/>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328" y="1233488"/>
            <a:ext cx="1483930" cy="88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4784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2-21</a:t>
            </a:r>
          </a:p>
        </p:txBody>
      </p:sp>
      <p:sp>
        <p:nvSpPr>
          <p:cNvPr id="56334"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7775" name="Rectangle 3"/>
          <p:cNvSpPr>
            <a:spLocks noChangeArrowheads="1"/>
          </p:cNvSpPr>
          <p:nvPr/>
        </p:nvSpPr>
        <p:spPr bwMode="auto">
          <a:xfrm>
            <a:off x="2057400" y="1143000"/>
            <a:ext cx="6547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smtClean="0">
                <a:solidFill>
                  <a:schemeClr val="tx1"/>
                </a:solidFill>
              </a:rPr>
              <a:t>Shigella</a:t>
            </a:r>
            <a:r>
              <a:rPr lang="en-US" sz="2000" b="0" dirty="0" smtClean="0">
                <a:solidFill>
                  <a:schemeClr val="tx1"/>
                </a:solidFill>
              </a:rPr>
              <a:t> </a:t>
            </a:r>
            <a:r>
              <a:rPr lang="en-US" sz="2000" b="0" dirty="0">
                <a:solidFill>
                  <a:schemeClr val="tx1"/>
                </a:solidFill>
              </a:rPr>
              <a:t>spp. (shi-GEL-uh</a:t>
            </a:r>
            <a:r>
              <a:rPr lang="en-US" sz="2000" b="0" dirty="0" smtClean="0">
                <a:solidFill>
                  <a:schemeClr val="tx1"/>
                </a:solidFill>
              </a:rPr>
              <a:t>)</a:t>
            </a:r>
          </a:p>
          <a:p>
            <a:pPr>
              <a:tabLst>
                <a:tab pos="1144588" algn="l"/>
              </a:tabLst>
            </a:pPr>
            <a:r>
              <a:rPr lang="en-US" sz="2000" dirty="0" smtClean="0">
                <a:solidFill>
                  <a:schemeClr val="tx1"/>
                </a:solidFill>
              </a:rPr>
              <a:t>Source</a:t>
            </a:r>
            <a:r>
              <a:rPr lang="en-US" sz="2000" b="0" dirty="0" smtClean="0">
                <a:solidFill>
                  <a:schemeClr val="tx1"/>
                </a:solidFill>
              </a:rPr>
              <a:t>:	Human feces</a:t>
            </a:r>
            <a:endParaRPr lang="en-US" sz="2000" b="0" dirty="0">
              <a:solidFill>
                <a:srgbClr val="1E5298"/>
              </a:solidFill>
            </a:endParaRPr>
          </a:p>
        </p:txBody>
      </p:sp>
      <p:graphicFrame>
        <p:nvGraphicFramePr>
          <p:cNvPr id="9" name="Group 3"/>
          <p:cNvGraphicFramePr>
            <a:graphicFrameLocks/>
          </p:cNvGraphicFramePr>
          <p:nvPr>
            <p:extLst>
              <p:ext uri="{D42A27DB-BD31-4B8C-83A1-F6EECF244321}">
                <p14:modId xmlns:p14="http://schemas.microsoft.com/office/powerpoint/2010/main" val="538026602"/>
              </p:ext>
            </p:extLst>
          </p:nvPr>
        </p:nvGraphicFramePr>
        <p:xfrm>
          <a:off x="396875" y="2728913"/>
          <a:ext cx="8229600" cy="3190811"/>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easily contaminated by hands, such as salads containing TCS food (potato, tuna, shrimp, macaroni, chicken)</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and have been diagnosed with an illness caused by </a:t>
                      </a:r>
                      <a:r>
                        <a:rPr lang="en-US" sz="1800" i="1" kern="1200" dirty="0" smtClean="0">
                          <a:solidFill>
                            <a:schemeClr val="tx1"/>
                          </a:solidFill>
                          <a:latin typeface="+mj-lt"/>
                          <a:ea typeface="+mn-ea"/>
                          <a:cs typeface="+mn-cs"/>
                        </a:rPr>
                        <a:t>Shigella</a:t>
                      </a:r>
                      <a:r>
                        <a:rPr lang="en-US" sz="1800" kern="1200" dirty="0" smtClean="0">
                          <a:solidFill>
                            <a:schemeClr val="tx1"/>
                          </a:solidFill>
                          <a:latin typeface="+mj-lt"/>
                          <a:ea typeface="+mn-ea"/>
                          <a:cs typeface="+mn-cs"/>
                        </a:rPr>
                        <a:t> spp. from the operation</a:t>
                      </a:r>
                    </a:p>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from 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30661">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that has made contact with contaminated water, such as produce</a:t>
                      </a: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Control flies inside and outside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19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2-22</a:t>
            </a:r>
          </a:p>
        </p:txBody>
      </p:sp>
      <p:sp>
        <p:nvSpPr>
          <p:cNvPr id="57361"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4" name="Rectangle 3"/>
          <p:cNvSpPr/>
          <p:nvPr/>
        </p:nvSpPr>
        <p:spPr>
          <a:xfrm>
            <a:off x="2057400" y="1143000"/>
            <a:ext cx="6803901" cy="1015663"/>
          </a:xfrm>
          <a:prstGeom prst="rect">
            <a:avLst/>
          </a:prstGeom>
        </p:spPr>
        <p:txBody>
          <a:bodyPr wrap="square">
            <a:spAutoFit/>
          </a:bodyPr>
          <a:lstStyle/>
          <a:p>
            <a:pPr>
              <a:tabLst>
                <a:tab pos="1144588" algn="l"/>
              </a:tabLst>
              <a:defRPr/>
            </a:pPr>
            <a:r>
              <a:rPr lang="en-US" sz="2000" dirty="0" smtClean="0">
                <a:solidFill>
                  <a:schemeClr val="tx1"/>
                </a:solidFill>
                <a:ea typeface="+mn-ea"/>
                <a:cs typeface="+mn-cs"/>
              </a:rPr>
              <a:t>Bacteria</a:t>
            </a:r>
            <a:r>
              <a:rPr lang="en-US" sz="2000" b="0" dirty="0" smtClean="0">
                <a:solidFill>
                  <a:schemeClr val="tx1"/>
                </a:solidFill>
                <a:ea typeface="+mn-ea"/>
                <a:cs typeface="+mn-cs"/>
              </a:rPr>
              <a:t>:	</a:t>
            </a:r>
            <a:r>
              <a:rPr lang="en-US" sz="2000" b="0" dirty="0">
                <a:solidFill>
                  <a:schemeClr val="tx1"/>
                </a:solidFill>
                <a:ea typeface="+mn-ea"/>
                <a:cs typeface="+mn-cs"/>
              </a:rPr>
              <a:t>S</a:t>
            </a:r>
            <a:r>
              <a:rPr lang="en-US" sz="2000" b="0" dirty="0" smtClean="0">
                <a:solidFill>
                  <a:schemeClr val="tx1"/>
                </a:solidFill>
                <a:ea typeface="+mn-ea"/>
                <a:cs typeface="+mn-cs"/>
              </a:rPr>
              <a:t>higa </a:t>
            </a:r>
            <a:r>
              <a:rPr lang="en-US" sz="2000" b="0" dirty="0">
                <a:solidFill>
                  <a:schemeClr val="tx1"/>
                </a:solidFill>
                <a:ea typeface="+mn-ea"/>
                <a:cs typeface="+mn-cs"/>
              </a:rPr>
              <a:t>toxin-producing </a:t>
            </a:r>
            <a:r>
              <a:rPr lang="en-US" sz="2000" b="0" i="1" dirty="0" smtClean="0">
                <a:solidFill>
                  <a:schemeClr val="tx1"/>
                </a:solidFill>
                <a:ea typeface="+mn-ea"/>
                <a:cs typeface="+mn-cs"/>
              </a:rPr>
              <a:t>Escherichia coli</a:t>
            </a:r>
            <a:br>
              <a:rPr lang="en-US" sz="2000" b="0" i="1" dirty="0" smtClean="0">
                <a:solidFill>
                  <a:schemeClr val="tx1"/>
                </a:solidFill>
                <a:ea typeface="+mn-ea"/>
                <a:cs typeface="+mn-cs"/>
              </a:rPr>
            </a:br>
            <a:r>
              <a:rPr lang="en-US" sz="2000" b="0" dirty="0" smtClean="0">
                <a:solidFill>
                  <a:schemeClr val="tx1"/>
                </a:solidFill>
                <a:ea typeface="+mn-ea"/>
                <a:cs typeface="+mn-cs"/>
              </a:rPr>
              <a:t>(</a:t>
            </a:r>
            <a:r>
              <a:rPr lang="en-US" sz="2000" b="0" dirty="0">
                <a:solidFill>
                  <a:schemeClr val="tx1"/>
                </a:solidFill>
                <a:ea typeface="+mn-ea"/>
                <a:cs typeface="+mn-cs"/>
              </a:rPr>
              <a:t>ess-chur-EE-kee-UH-KO-LI</a:t>
            </a:r>
            <a:r>
              <a:rPr lang="en-US" sz="2000" b="0" dirty="0" smtClean="0">
                <a:solidFill>
                  <a:schemeClr val="tx1"/>
                </a:solidFill>
                <a:ea typeface="+mn-ea"/>
                <a:cs typeface="+mn-cs"/>
              </a:rPr>
              <a:t>), also known as </a:t>
            </a:r>
            <a:r>
              <a:rPr lang="en-US" sz="2000" b="0" i="1" dirty="0" smtClean="0">
                <a:solidFill>
                  <a:schemeClr val="tx1"/>
                </a:solidFill>
                <a:ea typeface="+mn-ea"/>
                <a:cs typeface="+mn-cs"/>
              </a:rPr>
              <a:t>E. coli</a:t>
            </a:r>
          </a:p>
          <a:p>
            <a:pPr>
              <a:tabLst>
                <a:tab pos="1144588" algn="l"/>
              </a:tabLst>
              <a:defRPr/>
            </a:pPr>
            <a:r>
              <a:rPr lang="en-US" sz="2000" dirty="0" smtClean="0">
                <a:solidFill>
                  <a:schemeClr val="tx1"/>
                </a:solidFill>
              </a:rPr>
              <a:t>Source</a:t>
            </a:r>
            <a:r>
              <a:rPr lang="en-US" sz="2000" b="0" dirty="0" smtClean="0">
                <a:solidFill>
                  <a:schemeClr val="tx1"/>
                </a:solidFill>
              </a:rPr>
              <a:t>:	Intestines </a:t>
            </a:r>
            <a:r>
              <a:rPr lang="en-US" sz="2000" b="0" dirty="0">
                <a:solidFill>
                  <a:schemeClr val="tx1"/>
                </a:solidFill>
              </a:rPr>
              <a:t>of cattle; infected people</a:t>
            </a:r>
            <a:endParaRPr lang="en-US" sz="2000" b="0" i="1" dirty="0">
              <a:solidFill>
                <a:schemeClr val="tx1"/>
              </a:solidFill>
              <a:ea typeface="+mn-ea"/>
              <a:cs typeface="+mn-cs"/>
            </a:endParaRPr>
          </a:p>
        </p:txBody>
      </p:sp>
      <p:graphicFrame>
        <p:nvGraphicFramePr>
          <p:cNvPr id="8" name="Group 3"/>
          <p:cNvGraphicFramePr>
            <a:graphicFrameLocks/>
          </p:cNvGraphicFramePr>
          <p:nvPr>
            <p:extLst>
              <p:ext uri="{D42A27DB-BD31-4B8C-83A1-F6EECF244321}">
                <p14:modId xmlns:p14="http://schemas.microsoft.com/office/powerpoint/2010/main" val="815528216"/>
              </p:ext>
            </p:extLst>
          </p:nvPr>
        </p:nvGraphicFramePr>
        <p:xfrm>
          <a:off x="396875" y="2728913"/>
          <a:ext cx="8229600" cy="3118187"/>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Ground beef (raw and undercooked)</a:t>
                      </a:r>
                    </a:p>
                    <a:p>
                      <a:pPr marL="285750" indent="-285750">
                        <a:buClr>
                          <a:schemeClr val="accent1"/>
                        </a:buClr>
                        <a:buFont typeface="Arial"/>
                        <a:buChar char="•"/>
                      </a:pPr>
                      <a:r>
                        <a:rPr lang="en-US" sz="1800" kern="1200" dirty="0" smtClean="0">
                          <a:solidFill>
                            <a:schemeClr val="tx1"/>
                          </a:solidFill>
                          <a:latin typeface="+mj-lt"/>
                          <a:ea typeface="+mn-ea"/>
                          <a:cs typeface="+mn-cs"/>
                        </a:rPr>
                        <a:t>Contaminated produce</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and have been diagnosed with a disease from the bacteria</a:t>
                      </a:r>
                    </a:p>
                    <a:p>
                      <a:pPr marL="285750" indent="-285750">
                        <a:buClr>
                          <a:schemeClr val="accent1"/>
                        </a:buClr>
                        <a:buFont typeface="Arial"/>
                        <a:buChar char="•"/>
                      </a:pPr>
                      <a:r>
                        <a:rPr lang="en-US" sz="1800" kern="1200" dirty="0" smtClean="0">
                          <a:solidFill>
                            <a:schemeClr val="tx1"/>
                          </a:solidFill>
                          <a:latin typeface="+mj-lt"/>
                          <a:ea typeface="+mn-ea"/>
                          <a:cs typeface="+mn-cs"/>
                        </a:rPr>
                        <a:t>Cook food, especially ground beef, to minimum internal temperatures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58037">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Purchase produce from approved, reputable suppliers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Prevent cross-contamination between raw meat and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Viruses: Basic Characteristics</a:t>
            </a:r>
          </a:p>
        </p:txBody>
      </p:sp>
      <p:sp>
        <p:nvSpPr>
          <p:cNvPr id="58371" name="Rectangle 3"/>
          <p:cNvSpPr>
            <a:spLocks noGrp="1" noChangeArrowheads="1"/>
          </p:cNvSpPr>
          <p:nvPr>
            <p:ph type="body" idx="1"/>
          </p:nvPr>
        </p:nvSpPr>
        <p:spPr>
          <a:xfrm>
            <a:off x="390525" y="1143000"/>
            <a:ext cx="5172075" cy="4774247"/>
          </a:xfrm>
        </p:spPr>
        <p:txBody>
          <a:bodyPr/>
          <a:lstStyle/>
          <a:p>
            <a:pPr marL="0" indent="0" eaLnBrk="1" hangingPunct="1">
              <a:defRPr/>
            </a:pPr>
            <a:r>
              <a:rPr lang="en-US" dirty="0" smtClean="0">
                <a:latin typeface="Arial Narrow" charset="0"/>
                <a:cs typeface="+mn-cs"/>
              </a:rPr>
              <a:t>Location: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Carried by human beings and </a:t>
            </a:r>
            <a:r>
              <a:rPr lang="en-US" dirty="0" smtClean="0">
                <a:latin typeface="Arial Narrow" charset="0"/>
              </a:rPr>
              <a:t>animals</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Require a living host to grow</a:t>
            </a:r>
          </a:p>
          <a:p>
            <a:pPr marL="694944" lvl="2" indent="-347472" eaLnBrk="1" hangingPunct="1">
              <a:lnSpc>
                <a:spcPct val="100000"/>
              </a:lnSpc>
              <a:spcBef>
                <a:spcPts val="900"/>
              </a:spcBef>
              <a:defRPr/>
            </a:pPr>
            <a:r>
              <a:rPr lang="en-US" dirty="0">
                <a:latin typeface="Arial Narrow" charset="0"/>
              </a:rPr>
              <a:t>Do not grow in food</a:t>
            </a:r>
          </a:p>
          <a:p>
            <a:pPr marL="694944" lvl="2" indent="-347472" eaLnBrk="1" hangingPunct="1">
              <a:lnSpc>
                <a:spcPct val="100000"/>
              </a:lnSpc>
              <a:spcBef>
                <a:spcPts val="900"/>
              </a:spcBef>
              <a:defRPr/>
            </a:pPr>
            <a:r>
              <a:rPr lang="en-US" dirty="0">
                <a:latin typeface="Arial Narrow" charset="0"/>
              </a:rPr>
              <a:t>Can be transferred through food and remain infectious in food</a:t>
            </a:r>
          </a:p>
          <a:p>
            <a:pPr marL="0" indent="0" eaLnBrk="1" hangingPunct="1">
              <a:defRPr/>
            </a:pPr>
            <a:r>
              <a:rPr lang="en-US" dirty="0" smtClean="0">
                <a:latin typeface="Arial Narrow" charset="0"/>
                <a:cs typeface="+mn-cs"/>
              </a:rPr>
              <a:t>Sources:</a:t>
            </a:r>
            <a:endParaRPr lang="en-US" dirty="0">
              <a:latin typeface="Arial Narrow" charset="0"/>
              <a:cs typeface="+mn-cs"/>
            </a:endParaRPr>
          </a:p>
          <a:p>
            <a:pPr marL="347472" lvl="1" indent="-347472" eaLnBrk="1" hangingPunct="1">
              <a:lnSpc>
                <a:spcPct val="100000"/>
              </a:lnSpc>
              <a:spcBef>
                <a:spcPts val="900"/>
              </a:spcBef>
              <a:buClr>
                <a:schemeClr val="accent1"/>
              </a:buClr>
              <a:defRPr/>
            </a:pPr>
            <a:r>
              <a:rPr lang="en-US" dirty="0">
                <a:latin typeface="Arial Narrow" charset="0"/>
              </a:rPr>
              <a:t>Food, water, or any contaminated </a:t>
            </a:r>
            <a:r>
              <a:rPr lang="en-US" dirty="0" smtClean="0">
                <a:latin typeface="Arial Narrow" charset="0"/>
              </a:rPr>
              <a:t>surface</a:t>
            </a:r>
            <a:endParaRPr lang="en-US" dirty="0">
              <a:latin typeface="Arial Narrow" charset="0"/>
            </a:endParaRPr>
          </a:p>
          <a:p>
            <a:pPr marL="347472" lvl="1" indent="-347472" eaLnBrk="1" hangingPunct="1">
              <a:lnSpc>
                <a:spcPct val="100000"/>
              </a:lnSpc>
              <a:spcBef>
                <a:spcPts val="900"/>
              </a:spcBef>
              <a:buClr>
                <a:schemeClr val="accent1"/>
              </a:buClr>
              <a:defRPr/>
            </a:pPr>
            <a:r>
              <a:rPr lang="en-US" dirty="0">
                <a:latin typeface="Arial Narrow" charset="0"/>
              </a:rPr>
              <a:t>Typically occur through fecal-oral </a:t>
            </a:r>
            <a:r>
              <a:rPr lang="en-US" dirty="0" smtClean="0">
                <a:latin typeface="Arial Narrow" charset="0"/>
              </a:rPr>
              <a:t>routes</a:t>
            </a:r>
            <a:endParaRPr lang="en-US" dirty="0">
              <a:latin typeface="Arial Narrow" charset="0"/>
            </a:endParaRP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837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2-23</a:t>
            </a:r>
          </a:p>
        </p:txBody>
      </p:sp>
      <p:pic>
        <p:nvPicPr>
          <p:cNvPr id="6" name="Picture 5"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0524" y="158750"/>
            <a:ext cx="8235951" cy="519112"/>
          </a:xfrm>
        </p:spPr>
        <p:txBody>
          <a:bodyPr/>
          <a:lstStyle/>
          <a:p>
            <a:pPr eaLnBrk="1" hangingPunct="1">
              <a:defRPr/>
            </a:pPr>
            <a:r>
              <a:rPr lang="en-US" dirty="0">
                <a:latin typeface="Arial Narrow" charset="0"/>
                <a:cs typeface="+mj-cs"/>
              </a:rPr>
              <a:t>Viruses: Basic Characteristics</a:t>
            </a:r>
          </a:p>
        </p:txBody>
      </p:sp>
      <p:sp>
        <p:nvSpPr>
          <p:cNvPr id="59395" name="Rectangle 3"/>
          <p:cNvSpPr>
            <a:spLocks noGrp="1" noChangeArrowheads="1"/>
          </p:cNvSpPr>
          <p:nvPr>
            <p:ph type="body" idx="1"/>
          </p:nvPr>
        </p:nvSpPr>
        <p:spPr>
          <a:xfrm>
            <a:off x="390526" y="1143000"/>
            <a:ext cx="4294188" cy="3795712"/>
          </a:xfrm>
        </p:spPr>
        <p:txBody>
          <a:bodyPr/>
          <a:lstStyle/>
          <a:p>
            <a:pPr marL="0" indent="0" eaLnBrk="1" hangingPunct="1">
              <a:defRPr/>
            </a:pPr>
            <a:r>
              <a:rPr lang="en-US" dirty="0" smtClean="0">
                <a:latin typeface="Arial Narrow" charset="0"/>
                <a:cs typeface="+mn-cs"/>
              </a:rPr>
              <a:t>Destruction: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Not destroyed by normal cooking </a:t>
            </a:r>
            <a:r>
              <a:rPr lang="en-US" dirty="0" smtClean="0">
                <a:latin typeface="Arial Narrow" charset="0"/>
              </a:rPr>
              <a:t>temperatures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Good personal hygiene must be practiced when handling food and food-contact </a:t>
            </a:r>
            <a:r>
              <a:rPr lang="en-US" dirty="0" smtClean="0">
                <a:latin typeface="Arial Narrow" charset="0"/>
              </a:rPr>
              <a:t>surfaces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Quick removal and cleanup of vomit is important</a:t>
            </a: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939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2-24</a:t>
            </a:r>
          </a:p>
        </p:txBody>
      </p:sp>
      <p:pic>
        <p:nvPicPr>
          <p:cNvPr id="2" name="Picture 1"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Costs of Foodborne Illness</a:t>
            </a:r>
          </a:p>
        </p:txBody>
      </p:sp>
      <p:sp>
        <p:nvSpPr>
          <p:cNvPr id="17411"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1-5</a:t>
            </a:r>
          </a:p>
        </p:txBody>
      </p:sp>
      <p:pic>
        <p:nvPicPr>
          <p:cNvPr id="174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07007" y="2057400"/>
            <a:ext cx="1896666"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67731" y="2057400"/>
            <a:ext cx="1876547" cy="131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13805" y="4264025"/>
            <a:ext cx="188307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6994" y="4264025"/>
            <a:ext cx="1878021"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6" name="Rectangle 3"/>
          <p:cNvSpPr>
            <a:spLocks noGrp="1" noChangeArrowheads="1"/>
          </p:cNvSpPr>
          <p:nvPr>
            <p:ph idx="1"/>
          </p:nvPr>
        </p:nvSpPr>
        <p:spPr>
          <a:xfrm>
            <a:off x="388938" y="1143000"/>
            <a:ext cx="8237537" cy="800100"/>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263730" y="3429000"/>
            <a:ext cx="2783221"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Loss of customers and sales</a:t>
            </a:r>
          </a:p>
        </p:txBody>
      </p:sp>
      <p:sp>
        <p:nvSpPr>
          <p:cNvPr id="17" name="Rectangle 16"/>
          <p:cNvSpPr/>
          <p:nvPr/>
        </p:nvSpPr>
        <p:spPr>
          <a:xfrm>
            <a:off x="5588119" y="3429000"/>
            <a:ext cx="1835771" cy="369332"/>
          </a:xfrm>
          <a:prstGeom prst="rect">
            <a:avLst/>
          </a:prstGeom>
        </p:spPr>
        <p:txBody>
          <a:bodyPr wrap="none">
            <a:spAutoFit/>
          </a:bodyPr>
          <a:lstStyle/>
          <a:p>
            <a:pPr marL="571500" lvl="1" indent="-457200">
              <a:defRPr/>
            </a:pPr>
            <a:r>
              <a:rPr lang="en-US" sz="1800" dirty="0">
                <a:solidFill>
                  <a:srgbClr val="00AEEF"/>
                </a:solidFill>
                <a:latin typeface="+mj-lt"/>
                <a:ea typeface="+mn-ea"/>
                <a:cs typeface="+mn-cs"/>
              </a:rPr>
              <a:t>Loss of reputation</a:t>
            </a:r>
          </a:p>
        </p:txBody>
      </p:sp>
      <p:sp>
        <p:nvSpPr>
          <p:cNvPr id="19" name="Rectangle 18"/>
          <p:cNvSpPr/>
          <p:nvPr/>
        </p:nvSpPr>
        <p:spPr>
          <a:xfrm>
            <a:off x="1421525" y="5627688"/>
            <a:ext cx="2467630"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Negative media exposure</a:t>
            </a:r>
          </a:p>
        </p:txBody>
      </p:sp>
      <p:sp>
        <p:nvSpPr>
          <p:cNvPr id="20" name="Rectangle 19"/>
          <p:cNvSpPr/>
          <p:nvPr/>
        </p:nvSpPr>
        <p:spPr>
          <a:xfrm>
            <a:off x="5461713" y="5627688"/>
            <a:ext cx="2088583"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Lowered staff morale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0525" y="1143000"/>
            <a:ext cx="8235950" cy="3789362"/>
          </a:xfrm>
        </p:spPr>
        <p:txBody>
          <a:bodyPr/>
          <a:lstStyle/>
          <a:p>
            <a:pPr marL="0" indent="0" eaLnBrk="1" hangingPunct="1">
              <a:buFont typeface="Wingdings" pitchFamily="2" charset="2"/>
              <a:buNone/>
              <a:defRPr/>
            </a:pPr>
            <a:r>
              <a:rPr lang="en-US" dirty="0">
                <a:ea typeface="+mn-ea"/>
                <a:cs typeface="+mn-cs"/>
              </a:rPr>
              <a:t>The FDA has identified </a:t>
            </a:r>
            <a:r>
              <a:rPr lang="en-US" dirty="0" smtClean="0">
                <a:ea typeface="+mn-ea"/>
                <a:cs typeface="+mn-cs"/>
              </a:rPr>
              <a:t>two </a:t>
            </a:r>
            <a:r>
              <a:rPr lang="en-US" dirty="0">
                <a:ea typeface="+mn-ea"/>
                <a:cs typeface="+mn-cs"/>
              </a:rPr>
              <a:t>viruses that are highly contagious </a:t>
            </a:r>
            <a:r>
              <a:rPr lang="en-US" dirty="0" smtClean="0">
                <a:ea typeface="+mn-ea"/>
                <a:cs typeface="+mn-cs"/>
              </a:rPr>
              <a:t/>
            </a:r>
            <a:br>
              <a:rPr lang="en-US" dirty="0" smtClean="0">
                <a:ea typeface="+mn-ea"/>
                <a:cs typeface="+mn-cs"/>
              </a:rPr>
            </a:br>
            <a:r>
              <a:rPr lang="en-US" dirty="0" smtClean="0">
                <a:ea typeface="+mn-ea"/>
                <a:cs typeface="+mn-cs"/>
              </a:rPr>
              <a:t>and </a:t>
            </a:r>
            <a:r>
              <a:rPr lang="en-US" dirty="0">
                <a:ea typeface="+mn-ea"/>
                <a:cs typeface="+mn-cs"/>
              </a:rPr>
              <a:t>can cause severe </a:t>
            </a:r>
            <a:r>
              <a:rPr lang="en-US" dirty="0" smtClean="0">
                <a:ea typeface="+mn-ea"/>
                <a:cs typeface="+mn-cs"/>
              </a:rPr>
              <a:t>illness:</a:t>
            </a:r>
            <a:endParaRPr lang="en-US" dirty="0">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Hepatitis A </a:t>
            </a:r>
          </a:p>
          <a:p>
            <a:pPr marL="347472" lvl="1" indent="-347472" eaLnBrk="1" hangingPunct="1">
              <a:lnSpc>
                <a:spcPct val="100000"/>
              </a:lnSpc>
              <a:spcBef>
                <a:spcPts val="900"/>
              </a:spcBef>
              <a:buFont typeface="Wingdings" pitchFamily="2" charset="2"/>
              <a:buChar char="l"/>
              <a:defRPr/>
            </a:pPr>
            <a:r>
              <a:rPr lang="en-US" dirty="0" smtClean="0"/>
              <a:t>Norovirus</a:t>
            </a:r>
            <a:endParaRPr lang="en-US" dirty="0"/>
          </a:p>
          <a:p>
            <a:pPr marL="114300" lvl="1" indent="0" eaLnBrk="1" hangingPunct="1">
              <a:buNone/>
              <a:defRPr/>
            </a:pPr>
            <a:endParaRPr lang="en-US" sz="2400" b="1" dirty="0" smtClean="0">
              <a:solidFill>
                <a:srgbClr val="005CAB"/>
              </a:solidFill>
              <a:ea typeface="+mn-ea"/>
              <a:cs typeface="+mn-cs"/>
            </a:endParaRPr>
          </a:p>
          <a:p>
            <a:pPr marL="0" lvl="1" indent="0" eaLnBrk="1" hangingPunct="1">
              <a:buNone/>
              <a:defRPr/>
            </a:pPr>
            <a:r>
              <a:rPr lang="en-US" sz="2400" b="1" dirty="0" smtClean="0">
                <a:solidFill>
                  <a:srgbClr val="005CAB"/>
                </a:solidFill>
                <a:ea typeface="+mn-ea"/>
                <a:cs typeface="+mn-cs"/>
              </a:rPr>
              <a:t>Food </a:t>
            </a:r>
            <a:r>
              <a:rPr lang="en-US" sz="2400" b="1" dirty="0">
                <a:solidFill>
                  <a:srgbClr val="005CAB"/>
                </a:solidFill>
                <a:ea typeface="+mn-ea"/>
                <a:cs typeface="+mn-cs"/>
              </a:rPr>
              <a:t>handlers diagnosed </a:t>
            </a:r>
            <a:r>
              <a:rPr lang="en-US" sz="2400" b="1" dirty="0" smtClean="0">
                <a:solidFill>
                  <a:srgbClr val="005CAB"/>
                </a:solidFill>
                <a:ea typeface="+mn-ea"/>
                <a:cs typeface="+mn-cs"/>
              </a:rPr>
              <a:t>with an illness from </a:t>
            </a:r>
            <a:r>
              <a:rPr lang="en-US" sz="2400" b="1" dirty="0">
                <a:solidFill>
                  <a:srgbClr val="005CAB"/>
                </a:solidFill>
                <a:ea typeface="+mn-ea"/>
                <a:cs typeface="+mn-cs"/>
              </a:rPr>
              <a:t>hepatitis A or Norovirus must not work in </a:t>
            </a:r>
            <a:r>
              <a:rPr lang="en-US" sz="2400" b="1" dirty="0" smtClean="0">
                <a:solidFill>
                  <a:srgbClr val="005CAB"/>
                </a:solidFill>
                <a:ea typeface="+mn-ea"/>
                <a:cs typeface="+mn-cs"/>
              </a:rPr>
              <a:t>an operation </a:t>
            </a:r>
            <a:r>
              <a:rPr lang="en-US" sz="2400" b="1" dirty="0">
                <a:solidFill>
                  <a:srgbClr val="005CAB"/>
                </a:solidFill>
                <a:ea typeface="+mn-ea"/>
                <a:cs typeface="+mn-cs"/>
              </a:rPr>
              <a:t>while they are sick.</a:t>
            </a:r>
          </a:p>
          <a:p>
            <a:pPr marL="114300" lvl="1" indent="0" eaLnBrk="1" hangingPunct="1">
              <a:buFont typeface="Wingdings" pitchFamily="2" charset="2"/>
              <a:buNone/>
              <a:defRPr/>
            </a:pPr>
            <a:endParaRPr lang="en-US" dirty="0" smtClean="0"/>
          </a:p>
        </p:txBody>
      </p:sp>
      <p:sp>
        <p:nvSpPr>
          <p:cNvPr id="6041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2-25</a:t>
            </a:r>
          </a:p>
        </p:txBody>
      </p:sp>
      <p:sp>
        <p:nvSpPr>
          <p:cNvPr id="60420" name="Rectangle 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2-26</a:t>
            </a:r>
          </a:p>
        </p:txBody>
      </p:sp>
      <p:sp>
        <p:nvSpPr>
          <p:cNvPr id="6146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sp>
        <p:nvSpPr>
          <p:cNvPr id="128024"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Hepatitis </a:t>
            </a:r>
            <a:r>
              <a:rPr lang="en-US" sz="2000" b="0" dirty="0">
                <a:solidFill>
                  <a:schemeClr val="tx1"/>
                </a:solidFill>
              </a:rPr>
              <a:t>A (</a:t>
            </a:r>
            <a:r>
              <a:rPr lang="en-US" sz="2000" b="0" dirty="0" smtClean="0">
                <a:solidFill>
                  <a:schemeClr val="tx1"/>
                </a:solidFill>
              </a:rPr>
              <a:t>HEP-a-TI-tiss)</a:t>
            </a:r>
          </a:p>
          <a:p>
            <a:pPr>
              <a:tabLst>
                <a:tab pos="1025525" algn="l"/>
              </a:tabLst>
            </a:pPr>
            <a:r>
              <a:rPr lang="en-US" sz="2000" dirty="0" smtClean="0">
                <a:solidFill>
                  <a:schemeClr val="tx1"/>
                </a:solidFill>
              </a:rPr>
              <a:t>Source</a:t>
            </a:r>
            <a:r>
              <a:rPr lang="en-US" sz="2000" b="0" dirty="0" smtClean="0">
                <a:solidFill>
                  <a:schemeClr val="tx1"/>
                </a:solidFill>
              </a:rPr>
              <a:t>:	Human </a:t>
            </a:r>
            <a:r>
              <a:rPr lang="en-US" sz="2000" b="0" dirty="0">
                <a:solidFill>
                  <a:schemeClr val="tx1"/>
                </a:solidFill>
              </a:rPr>
              <a:t>feces</a:t>
            </a:r>
            <a:endParaRPr lang="en-US" sz="2000" b="0" i="1" dirty="0">
              <a:solidFill>
                <a:schemeClr val="tx1"/>
              </a:solidFill>
            </a:endParaRPr>
          </a:p>
        </p:txBody>
      </p:sp>
      <p:graphicFrame>
        <p:nvGraphicFramePr>
          <p:cNvPr id="10" name="Group 3"/>
          <p:cNvGraphicFramePr>
            <a:graphicFrameLocks/>
          </p:cNvGraphicFramePr>
          <p:nvPr>
            <p:extLst>
              <p:ext uri="{D42A27DB-BD31-4B8C-83A1-F6EECF244321}">
                <p14:modId xmlns:p14="http://schemas.microsoft.com/office/powerpoint/2010/main" val="81175234"/>
              </p:ext>
            </p:extLst>
          </p:nvPr>
        </p:nvGraphicFramePr>
        <p:xfrm>
          <a:off x="396875" y="2728913"/>
          <a:ext cx="8229600" cy="2946558"/>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hepatitis A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jaundice for seven days or less from the operation.</a:t>
                      </a:r>
                      <a:endParaRPr lang="en-US" sz="1800" kern="1200" dirty="0">
                        <a:solidFill>
                          <a:schemeClr val="tx1"/>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6"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2-27</a:t>
            </a:r>
          </a:p>
        </p:txBody>
      </p:sp>
      <p:sp>
        <p:nvSpPr>
          <p:cNvPr id="62487"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graphicFrame>
        <p:nvGraphicFramePr>
          <p:cNvPr id="9" name="Group 3"/>
          <p:cNvGraphicFramePr>
            <a:graphicFrameLocks/>
          </p:cNvGraphicFramePr>
          <p:nvPr>
            <p:extLst>
              <p:ext uri="{D42A27DB-BD31-4B8C-83A1-F6EECF244321}">
                <p14:modId xmlns:p14="http://schemas.microsoft.com/office/powerpoint/2010/main" val="2833973846"/>
              </p:ext>
            </p:extLst>
          </p:nvPr>
        </p:nvGraphicFramePr>
        <p:xfrm>
          <a:off x="396875" y="2728913"/>
          <a:ext cx="8229600" cy="2514790"/>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are vomiting or have diarrhea and have been diagnosed with Norovirus from the operation.</a:t>
                      </a:r>
                      <a:endParaRPr lang="en-US" sz="1800" kern="1200" dirty="0">
                        <a:solidFill>
                          <a:schemeClr val="tx1"/>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a:t>
            </a:r>
            <a:r>
              <a:rPr lang="en-US" sz="2000" b="0" dirty="0">
                <a:solidFill>
                  <a:schemeClr val="tx1"/>
                </a:solidFill>
              </a:rPr>
              <a:t>Norovirus (NOR-o-VI-rus)</a:t>
            </a:r>
            <a:endParaRPr lang="en-US" sz="2000" b="0" dirty="0" smtClean="0">
              <a:solidFill>
                <a:schemeClr val="tx1"/>
              </a:solidFill>
            </a:endParaRPr>
          </a:p>
          <a:p>
            <a:pPr>
              <a:tabLst>
                <a:tab pos="1025525" algn="l"/>
              </a:tabLst>
            </a:pPr>
            <a:r>
              <a:rPr lang="en-US" sz="2000" dirty="0" smtClean="0">
                <a:solidFill>
                  <a:schemeClr val="tx1"/>
                </a:solidFill>
              </a:rPr>
              <a:t>Source</a:t>
            </a:r>
            <a:r>
              <a:rPr lang="en-US" sz="2000" b="0" dirty="0" smtClean="0">
                <a:solidFill>
                  <a:schemeClr val="tx1"/>
                </a:solidFill>
              </a:rPr>
              <a:t>:	Human </a:t>
            </a:r>
            <a:r>
              <a:rPr lang="en-US" sz="2000" b="0" dirty="0">
                <a:solidFill>
                  <a:schemeClr val="tx1"/>
                </a:solidFill>
              </a:rPr>
              <a:t>feces</a:t>
            </a:r>
            <a:endParaRPr lang="en-US" sz="2000" b="0" i="1" dirty="0">
              <a:solidFill>
                <a:schemeClr val="tx1"/>
              </a:solidFill>
            </a:endParaRPr>
          </a:p>
        </p:txBody>
      </p:sp>
      <p:pic>
        <p:nvPicPr>
          <p:cNvPr id="7" name="Picture 6" descr="6e_c02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0525" y="158750"/>
            <a:ext cx="8307388"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27651" name="Rectangle 3"/>
          <p:cNvSpPr>
            <a:spLocks noGrp="1" noChangeArrowheads="1"/>
          </p:cNvSpPr>
          <p:nvPr>
            <p:ph type="body" idx="1"/>
          </p:nvPr>
        </p:nvSpPr>
        <p:spPr>
          <a:xfrm>
            <a:off x="390525" y="1143000"/>
            <a:ext cx="5410200" cy="3789362"/>
          </a:xfrm>
        </p:spPr>
        <p:txBody>
          <a:bodyPr/>
          <a:lstStyle/>
          <a:p>
            <a:pPr marL="0" indent="0" eaLnBrk="1" hangingPunct="1">
              <a:buFont typeface="Wingdings" pitchFamily="2" charset="2"/>
              <a:buNone/>
              <a:defRPr/>
            </a:pPr>
            <a:r>
              <a:rPr lang="en-US" dirty="0" smtClean="0">
                <a:ea typeface="+mn-ea"/>
                <a:cs typeface="+mn-cs"/>
              </a:rPr>
              <a:t>Location:</a:t>
            </a:r>
          </a:p>
          <a:p>
            <a:pPr marL="347472" lvl="1" indent="-347472" eaLnBrk="1" hangingPunct="1">
              <a:lnSpc>
                <a:spcPct val="100000"/>
              </a:lnSpc>
              <a:spcBef>
                <a:spcPts val="900"/>
              </a:spcBef>
              <a:buFont typeface="Wingdings" pitchFamily="2" charset="2"/>
              <a:buChar char="l"/>
              <a:defRPr/>
            </a:pPr>
            <a:r>
              <a:rPr lang="en-US" dirty="0" smtClean="0"/>
              <a:t>Require a host to live and reproduce</a:t>
            </a:r>
          </a:p>
          <a:p>
            <a:pPr marL="0" indent="0" eaLnBrk="1" hangingPunct="1">
              <a:buFont typeface="Wingdings" pitchFamily="2" charset="2"/>
              <a:buNone/>
              <a:defRPr/>
            </a:pPr>
            <a:r>
              <a:rPr lang="en-US" dirty="0" smtClean="0">
                <a:ea typeface="+mn-ea"/>
                <a:cs typeface="+mn-cs"/>
              </a:rPr>
              <a:t>Source:</a:t>
            </a:r>
          </a:p>
          <a:p>
            <a:pPr marL="347472" lvl="1" indent="-347472" eaLnBrk="1" hangingPunct="1">
              <a:lnSpc>
                <a:spcPct val="100000"/>
              </a:lnSpc>
              <a:spcBef>
                <a:spcPts val="900"/>
              </a:spcBef>
              <a:buFont typeface="Wingdings" pitchFamily="2" charset="2"/>
              <a:buChar char="l"/>
              <a:defRPr/>
            </a:pPr>
            <a:r>
              <a:rPr lang="en-US" dirty="0" smtClean="0"/>
              <a:t>Seafood, wild game, and food processed with contaminated water, such as produce</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dirty="0" smtClean="0"/>
          </a:p>
        </p:txBody>
      </p:sp>
      <p:sp>
        <p:nvSpPr>
          <p:cNvPr id="6349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2-28</a:t>
            </a:r>
          </a:p>
        </p:txBody>
      </p:sp>
      <p:pic>
        <p:nvPicPr>
          <p:cNvPr id="7" name="Picture 6" descr="6e_c02_06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64515" name="Rectangle 3"/>
          <p:cNvSpPr>
            <a:spLocks noGrp="1" noChangeArrowheads="1"/>
          </p:cNvSpPr>
          <p:nvPr>
            <p:ph type="body" idx="1"/>
          </p:nvPr>
        </p:nvSpPr>
        <p:spPr>
          <a:xfrm>
            <a:off x="390525" y="1143000"/>
            <a:ext cx="4114800" cy="3789362"/>
          </a:xfrm>
        </p:spPr>
        <p:txBody>
          <a:bodyPr/>
          <a:lstStyle/>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Cook food to required minimum internal temperatures</a:t>
            </a:r>
          </a:p>
          <a:p>
            <a:pPr marL="347472" lvl="1" indent="-347472" eaLnBrk="1" hangingPunct="1">
              <a:lnSpc>
                <a:spcPct val="100000"/>
              </a:lnSpc>
              <a:spcBef>
                <a:spcPts val="900"/>
              </a:spcBef>
              <a:defRPr/>
            </a:pPr>
            <a:r>
              <a:rPr lang="en-US" dirty="0">
                <a:latin typeface="Arial Narrow" charset="0"/>
              </a:rPr>
              <a:t>Fish that will be served raw or undercooked, must be frozen correctly by the manufacturer</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645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2-29</a:t>
            </a:r>
          </a:p>
        </p:txBody>
      </p:sp>
      <p:pic>
        <p:nvPicPr>
          <p:cNvPr id="2" name="Picture 1" descr="6e_c02_06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390524" y="1143000"/>
            <a:ext cx="4426803" cy="3789362"/>
          </a:xfrm>
        </p:spPr>
        <p:txBody>
          <a:bodyPr/>
          <a:lstStyle/>
          <a:p>
            <a:pPr eaLnBrk="1" hangingPunct="1">
              <a:defRPr/>
            </a:pPr>
            <a:r>
              <a:rPr lang="en-US" dirty="0">
                <a:latin typeface="Arial Narrow" charset="0"/>
                <a:cs typeface="+mn-cs"/>
              </a:rPr>
              <a:t>Yeasts, molds, and </a:t>
            </a:r>
            <a:r>
              <a:rPr lang="en-US" dirty="0" smtClean="0">
                <a:latin typeface="Arial Narrow" charset="0"/>
                <a:cs typeface="+mn-cs"/>
              </a:rPr>
              <a:t>mushrooms: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Some molds and mushrooms </a:t>
            </a:r>
            <a:r>
              <a:rPr lang="en-US" dirty="0" smtClean="0">
                <a:latin typeface="Arial Narrow" charset="0"/>
              </a:rPr>
              <a:t/>
            </a:r>
            <a:br>
              <a:rPr lang="en-US" dirty="0" smtClean="0">
                <a:latin typeface="Arial Narrow" charset="0"/>
              </a:rPr>
            </a:br>
            <a:r>
              <a:rPr lang="en-US" dirty="0" smtClean="0">
                <a:latin typeface="Arial Narrow" charset="0"/>
              </a:rPr>
              <a:t>produce toxins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Throw out moldy food, unless mold is a natural part of the food</a:t>
            </a:r>
          </a:p>
          <a:p>
            <a:pPr marL="347472" lvl="1" indent="-347472" eaLnBrk="1" hangingPunct="1">
              <a:lnSpc>
                <a:spcPct val="100000"/>
              </a:lnSpc>
              <a:spcBef>
                <a:spcPts val="900"/>
              </a:spcBef>
              <a:defRPr/>
            </a:pPr>
            <a:r>
              <a:rPr lang="en-US" dirty="0">
                <a:latin typeface="Arial Narrow" charset="0"/>
              </a:rPr>
              <a:t>Purchase mushrooms from approved, reputable </a:t>
            </a:r>
            <a:r>
              <a:rPr lang="en-US" dirty="0" smtClean="0">
                <a:latin typeface="Arial Narrow" charset="0"/>
              </a:rPr>
              <a:t>suppliers</a:t>
            </a:r>
            <a:endParaRPr lang="en-US" dirty="0">
              <a:latin typeface="Arial Narrow" charset="0"/>
            </a:endParaRPr>
          </a:p>
        </p:txBody>
      </p:sp>
      <p:sp>
        <p:nvSpPr>
          <p:cNvPr id="6553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Fungi: Basic Characteristics</a:t>
            </a:r>
          </a:p>
        </p:txBody>
      </p:sp>
      <p:sp>
        <p:nvSpPr>
          <p:cNvPr id="6554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2-30</a:t>
            </a:r>
          </a:p>
        </p:txBody>
      </p:sp>
      <p:pic>
        <p:nvPicPr>
          <p:cNvPr id="2" name="Picture 1" descr="6e_c02_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2-31</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Origin:</a:t>
            </a:r>
            <a:endParaRPr lang="en-US" dirty="0"/>
          </a:p>
          <a:p>
            <a:pPr marL="347472" lvl="1" indent="-347472" eaLnBrk="1" hangingPunct="1">
              <a:lnSpc>
                <a:spcPct val="100000"/>
              </a:lnSpc>
              <a:spcBef>
                <a:spcPts val="900"/>
              </a:spcBef>
              <a:defRPr/>
            </a:pPr>
            <a:r>
              <a:rPr lang="en-US" b="0" dirty="0" smtClean="0">
                <a:ea typeface="+mn-ea"/>
                <a:cs typeface="+mn-cs"/>
              </a:rPr>
              <a:t>Naturally occur in certain plants, mushrooms, and seafood</a:t>
            </a:r>
            <a:endParaRPr lang="en-US" sz="2400" dirty="0" smtClean="0">
              <a:solidFill>
                <a:srgbClr val="005CAB"/>
              </a:solidFill>
              <a:ea typeface="+mn-ea"/>
              <a:cs typeface="+mn-cs"/>
            </a:endParaRPr>
          </a:p>
          <a:p>
            <a:pPr marL="114300" lvl="1" indent="0" eaLnBrk="1" hangingPunct="1">
              <a:buFont typeface="Wingdings" pitchFamily="2" charset="2"/>
              <a:buNone/>
              <a:defRPr/>
            </a:pPr>
            <a:r>
              <a:rPr lang="en-US" sz="2400" dirty="0" smtClean="0">
                <a:solidFill>
                  <a:srgbClr val="005CAB"/>
                </a:solidFill>
                <a:ea typeface="+mn-ea"/>
                <a:cs typeface="+mn-cs"/>
              </a:rPr>
              <a:t>Seafood toxins:</a:t>
            </a:r>
            <a:endParaRPr lang="en-US" b="0" dirty="0" smtClean="0">
              <a:ea typeface="+mn-ea"/>
              <a:cs typeface="+mn-cs"/>
            </a:endParaRPr>
          </a:p>
          <a:p>
            <a:pPr marL="347472" lvl="1" indent="-347472" eaLnBrk="1" hangingPunct="1">
              <a:lnSpc>
                <a:spcPct val="100000"/>
              </a:lnSpc>
              <a:spcBef>
                <a:spcPts val="900"/>
              </a:spcBef>
              <a:defRPr/>
            </a:pPr>
            <a:r>
              <a:rPr lang="en-US" b="0" dirty="0" smtClean="0">
                <a:ea typeface="+mn-ea"/>
                <a:cs typeface="+mn-cs"/>
              </a:rPr>
              <a:t>Produced by pathogens found on certain fish</a:t>
            </a:r>
          </a:p>
          <a:p>
            <a:pPr marL="694944" lvl="2" indent="-347472" eaLnBrk="1" hangingPunct="1">
              <a:lnSpc>
                <a:spcPct val="100000"/>
              </a:lnSpc>
              <a:spcBef>
                <a:spcPts val="900"/>
              </a:spcBef>
              <a:defRPr/>
            </a:pPr>
            <a:r>
              <a:rPr lang="en-US" b="0" dirty="0">
                <a:ea typeface="+mn-ea"/>
                <a:cs typeface="+mn-cs"/>
              </a:rPr>
              <a:t>Tuna, bonito, </a:t>
            </a:r>
            <a:r>
              <a:rPr lang="en-US" b="0" dirty="0" smtClean="0">
                <a:ea typeface="+mn-ea"/>
                <a:cs typeface="+mn-cs"/>
              </a:rPr>
              <a:t>mahimahi</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Histamine produced when fish is time-temperature abused</a:t>
            </a:r>
          </a:p>
          <a:p>
            <a:pPr marL="347472" lvl="1" indent="-347472" eaLnBrk="1" hangingPunct="1">
              <a:lnSpc>
                <a:spcPct val="100000"/>
              </a:lnSpc>
              <a:spcBef>
                <a:spcPts val="900"/>
              </a:spcBef>
              <a:defRPr/>
            </a:pPr>
            <a:r>
              <a:rPr lang="en-US" b="0" dirty="0" smtClean="0">
                <a:ea typeface="+mn-ea"/>
                <a:cs typeface="+mn-cs"/>
              </a:rPr>
              <a:t>Occur in certain fish that eat smaller fish that have consumed the toxin </a:t>
            </a:r>
          </a:p>
          <a:p>
            <a:pPr marL="694944" lvl="2" indent="-347472" eaLnBrk="1" hangingPunct="1">
              <a:lnSpc>
                <a:spcPct val="100000"/>
              </a:lnSpc>
              <a:spcBef>
                <a:spcPts val="900"/>
              </a:spcBef>
              <a:defRPr/>
            </a:pPr>
            <a:r>
              <a:rPr lang="en-US" b="0" dirty="0" smtClean="0">
                <a:ea typeface="+mn-ea"/>
                <a:cs typeface="+mn-cs"/>
              </a:rPr>
              <a:t>Barracuda, snapper, grouper, amberjack</a:t>
            </a:r>
          </a:p>
          <a:p>
            <a:pPr marL="694944" lvl="2" indent="-347472" eaLnBrk="1" hangingPunct="1">
              <a:lnSpc>
                <a:spcPct val="100000"/>
              </a:lnSpc>
              <a:spcBef>
                <a:spcPts val="900"/>
              </a:spcBef>
              <a:defRPr/>
            </a:pPr>
            <a:r>
              <a:rPr lang="en-US" b="0" dirty="0" smtClean="0">
                <a:ea typeface="+mn-ea"/>
                <a:cs typeface="+mn-cs"/>
              </a:rPr>
              <a:t>Ciguatera toxin is an example </a:t>
            </a:r>
            <a:endParaRPr lang="en-US" b="0" dirty="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11" name="Picture 10" descr="6e_c02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2-32</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b="0" dirty="0" smtClean="0">
                <a:ea typeface="+mn-ea"/>
                <a:cs typeface="+mn-cs"/>
              </a:rPr>
              <a:t>Symptoms and onset times vary with illness</a:t>
            </a:r>
          </a:p>
          <a:p>
            <a:pPr marL="347472" lvl="1" indent="-347472" eaLnBrk="1" hangingPunct="1">
              <a:lnSpc>
                <a:spcPct val="100000"/>
              </a:lnSpc>
              <a:spcBef>
                <a:spcPts val="900"/>
              </a:spcBef>
              <a:defRPr/>
            </a:pPr>
            <a:r>
              <a:rPr lang="en-US" b="0" dirty="0" smtClean="0">
                <a:ea typeface="+mn-ea"/>
                <a:cs typeface="+mn-cs"/>
              </a:rPr>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b="0" dirty="0">
                <a:ea typeface="+mn-ea"/>
                <a:cs typeface="+mn-cs"/>
              </a:rPr>
              <a:t>Diarrhea or </a:t>
            </a:r>
            <a:r>
              <a:rPr lang="en-US" b="0" dirty="0" smtClean="0">
                <a:ea typeface="+mn-ea"/>
                <a:cs typeface="+mn-cs"/>
              </a:rPr>
              <a:t>vomiting</a:t>
            </a:r>
          </a:p>
          <a:p>
            <a:pPr marL="347472" lvl="1" indent="-347472" eaLnBrk="1" hangingPunct="1">
              <a:lnSpc>
                <a:spcPct val="100000"/>
              </a:lnSpc>
              <a:spcBef>
                <a:spcPts val="900"/>
              </a:spcBef>
              <a:defRPr/>
            </a:pPr>
            <a:r>
              <a:rPr lang="en-US" b="0" dirty="0">
                <a:ea typeface="+mn-ea"/>
                <a:cs typeface="+mn-cs"/>
              </a:rPr>
              <a:t>N</a:t>
            </a:r>
            <a:r>
              <a:rPr lang="en-US" b="0" dirty="0" smtClean="0">
                <a:ea typeface="+mn-ea"/>
                <a:cs typeface="+mn-cs"/>
              </a:rPr>
              <a:t>eurological symptoms</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Tingling in extremities</a:t>
            </a:r>
          </a:p>
          <a:p>
            <a:pPr marL="694944" lvl="2" indent="-347472" eaLnBrk="1" hangingPunct="1">
              <a:lnSpc>
                <a:spcPct val="100000"/>
              </a:lnSpc>
              <a:spcBef>
                <a:spcPts val="900"/>
              </a:spcBef>
              <a:defRPr/>
            </a:pPr>
            <a:r>
              <a:rPr lang="en-US" b="0" dirty="0" smtClean="0">
                <a:ea typeface="+mn-ea"/>
                <a:cs typeface="+mn-cs"/>
              </a:rPr>
              <a:t>Reversal of hot and cold sensations</a:t>
            </a:r>
          </a:p>
          <a:p>
            <a:pPr marL="347472" lvl="1" indent="-347472" eaLnBrk="1" hangingPunct="1">
              <a:lnSpc>
                <a:spcPct val="100000"/>
              </a:lnSpc>
              <a:spcBef>
                <a:spcPts val="900"/>
              </a:spcBef>
              <a:defRPr/>
            </a:pPr>
            <a:r>
              <a:rPr lang="en-US" b="0" dirty="0" smtClean="0">
                <a:ea typeface="+mn-ea"/>
                <a:cs typeface="+mn-cs"/>
              </a:rPr>
              <a:t>Flushing of the face and/or hives</a:t>
            </a:r>
          </a:p>
          <a:p>
            <a:pPr marL="347472" lvl="1" indent="-347472" eaLnBrk="1" hangingPunct="1">
              <a:lnSpc>
                <a:spcPct val="100000"/>
              </a:lnSpc>
              <a:spcBef>
                <a:spcPts val="900"/>
              </a:spcBef>
              <a:defRPr/>
            </a:pPr>
            <a:r>
              <a:rPr lang="en-US" b="0" dirty="0" smtClean="0">
                <a:ea typeface="+mn-ea"/>
                <a:cs typeface="+mn-cs"/>
              </a:rPr>
              <a:t>Difficulty breathing</a:t>
            </a:r>
          </a:p>
          <a:p>
            <a:pPr marL="347472" lvl="1" indent="-347472" eaLnBrk="1" hangingPunct="1">
              <a:lnSpc>
                <a:spcPct val="100000"/>
              </a:lnSpc>
              <a:spcBef>
                <a:spcPts val="900"/>
              </a:spcBef>
              <a:defRPr/>
            </a:pPr>
            <a:r>
              <a:rPr lang="en-US" b="0" dirty="0" smtClean="0">
                <a:ea typeface="+mn-ea"/>
                <a:cs typeface="+mn-cs"/>
              </a:rPr>
              <a:t>Heart palpitations</a:t>
            </a: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2" name="Picture 1" descr="6e_c02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8611" name="Rectangle 3"/>
          <p:cNvSpPr>
            <a:spLocks noGrp="1" noChangeArrowheads="1"/>
          </p:cNvSpPr>
          <p:nvPr>
            <p:ph type="body" idx="1"/>
          </p:nvPr>
        </p:nvSpPr>
        <p:spPr>
          <a:xfrm>
            <a:off x="390524" y="1143000"/>
            <a:ext cx="5402263" cy="3789362"/>
          </a:xfrm>
        </p:spPr>
        <p:txBody>
          <a:bodyPr/>
          <a:lstStyle/>
          <a:p>
            <a:pPr marL="0" indent="0" eaLnBrk="1" hangingPunct="1">
              <a:defRPr/>
            </a:pPr>
            <a:r>
              <a:rPr lang="en-US" dirty="0" smtClean="0">
                <a:latin typeface="Arial Narrow" charset="0"/>
                <a:cs typeface="+mn-cs"/>
              </a:rPr>
              <a:t>Sources: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Certain types of kitchenware and equipment (items made </a:t>
            </a:r>
            <a:r>
              <a:rPr lang="en-US" dirty="0" smtClean="0">
                <a:latin typeface="Arial Narrow" charset="0"/>
              </a:rPr>
              <a:t>from pewter</a:t>
            </a:r>
            <a:r>
              <a:rPr lang="en-US" dirty="0">
                <a:latin typeface="Arial Narrow" charset="0"/>
              </a:rPr>
              <a:t>, copper, zinc, and some types of painted </a:t>
            </a:r>
            <a:r>
              <a:rPr lang="en-US" dirty="0" smtClean="0">
                <a:latin typeface="Arial Narrow" charset="0"/>
              </a:rPr>
              <a:t>pottery)</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Cleaners, sanitizers, polishes, machine lubricants, and pesticides</a:t>
            </a:r>
          </a:p>
          <a:p>
            <a:pPr marL="347472" lvl="1" indent="-347472" eaLnBrk="1" hangingPunct="1">
              <a:lnSpc>
                <a:spcPct val="100000"/>
              </a:lnSpc>
              <a:spcBef>
                <a:spcPts val="900"/>
              </a:spcBef>
              <a:defRPr/>
            </a:pPr>
            <a:r>
              <a:rPr lang="en-US" dirty="0">
                <a:latin typeface="Arial Narrow" charset="0"/>
              </a:rPr>
              <a:t>Deodorizers, </a:t>
            </a:r>
            <a:r>
              <a:rPr lang="en-US" dirty="0" smtClean="0">
                <a:latin typeface="Arial Narrow" charset="0"/>
              </a:rPr>
              <a:t>first-aid </a:t>
            </a:r>
            <a:r>
              <a:rPr lang="en-US" dirty="0">
                <a:latin typeface="Arial Narrow" charset="0"/>
              </a:rPr>
              <a:t>products, and </a:t>
            </a:r>
            <a:r>
              <a:rPr lang="en-US" dirty="0" smtClean="0">
                <a:latin typeface="Arial Narrow" charset="0"/>
              </a:rPr>
              <a:t/>
            </a:r>
            <a:br>
              <a:rPr lang="en-US" dirty="0" smtClean="0">
                <a:latin typeface="Arial Narrow" charset="0"/>
              </a:rPr>
            </a:br>
            <a:r>
              <a:rPr lang="en-US" dirty="0" smtClean="0">
                <a:latin typeface="Arial Narrow" charset="0"/>
              </a:rPr>
              <a:t>health </a:t>
            </a:r>
            <a:r>
              <a:rPr lang="en-US" dirty="0">
                <a:latin typeface="Arial Narrow" charset="0"/>
              </a:rPr>
              <a:t>and beauty products (hand lotions, hairsprays, etc.)</a:t>
            </a:r>
          </a:p>
        </p:txBody>
      </p:sp>
      <p:sp>
        <p:nvSpPr>
          <p:cNvPr id="6861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2-33</a:t>
            </a:r>
          </a:p>
        </p:txBody>
      </p:sp>
      <p:pic>
        <p:nvPicPr>
          <p:cNvPr id="2" name="Picture 1" descr="6e_c02_9_copp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259" y="1243013"/>
            <a:ext cx="2109216" cy="159715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9635" name="Rectangle 3"/>
          <p:cNvSpPr>
            <a:spLocks noGrp="1" noChangeArrowheads="1"/>
          </p:cNvSpPr>
          <p:nvPr>
            <p:ph type="body" idx="1"/>
          </p:nvPr>
        </p:nvSpPr>
        <p:spPr>
          <a:xfrm>
            <a:off x="390525" y="1143000"/>
            <a:ext cx="7316788" cy="3789362"/>
          </a:xfrm>
        </p:spPr>
        <p:txBody>
          <a:bodyPr/>
          <a:lstStyle/>
          <a:p>
            <a:pPr marL="0" indent="0" eaLnBrk="1" hangingPunct="1">
              <a:defRPr/>
            </a:pPr>
            <a:r>
              <a:rPr lang="en-US" dirty="0" smtClean="0">
                <a:latin typeface="Arial Narrow" charset="0"/>
                <a:cs typeface="+mn-cs"/>
              </a:rPr>
              <a:t>Symptoms: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Vary depending on chemical consumed</a:t>
            </a:r>
          </a:p>
          <a:p>
            <a:pPr marL="347472" lvl="1" indent="-347472" eaLnBrk="1" hangingPunct="1">
              <a:lnSpc>
                <a:spcPct val="100000"/>
              </a:lnSpc>
              <a:spcBef>
                <a:spcPts val="900"/>
              </a:spcBef>
              <a:defRPr/>
            </a:pPr>
            <a:r>
              <a:rPr lang="en-US" dirty="0">
                <a:latin typeface="Arial Narrow" charset="0"/>
              </a:rPr>
              <a:t>Most illnesses occur within minutes</a:t>
            </a:r>
          </a:p>
          <a:p>
            <a:pPr marL="347472" lvl="1" indent="-347472" eaLnBrk="1" hangingPunct="1">
              <a:lnSpc>
                <a:spcPct val="100000"/>
              </a:lnSpc>
              <a:spcBef>
                <a:spcPts val="900"/>
              </a:spcBef>
              <a:defRPr/>
            </a:pPr>
            <a:r>
              <a:rPr lang="en-US" dirty="0">
                <a:latin typeface="Arial Narrow" charset="0"/>
              </a:rPr>
              <a:t>Vomiting and diarrhea are typical</a:t>
            </a:r>
          </a:p>
          <a:p>
            <a:pPr marL="0" indent="0" eaLnBrk="1" hangingPunct="1">
              <a:defRPr/>
            </a:pPr>
            <a:endParaRPr lang="en-US" dirty="0">
              <a:latin typeface="Arial Narrow" charset="0"/>
              <a:cs typeface="+mn-cs"/>
            </a:endParaRPr>
          </a:p>
        </p:txBody>
      </p:sp>
      <p:sp>
        <p:nvSpPr>
          <p:cNvPr id="69636"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393192" y="158750"/>
            <a:ext cx="8258174" cy="519112"/>
          </a:xfrm>
        </p:spPr>
        <p:txBody>
          <a:bodyPr/>
          <a:lstStyle/>
          <a:p>
            <a:pPr eaLnBrk="1" hangingPunct="1">
              <a:defRPr/>
            </a:pPr>
            <a:r>
              <a:rPr lang="en-US" dirty="0">
                <a:latin typeface="Arial Narrow" charset="0"/>
                <a:cs typeface="+mj-cs"/>
              </a:rPr>
              <a:t>Costs of Foodborne Illness</a:t>
            </a:r>
          </a:p>
        </p:txBody>
      </p:sp>
      <p:sp>
        <p:nvSpPr>
          <p:cNvPr id="18435"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1-6</a:t>
            </a:r>
          </a:p>
        </p:txBody>
      </p:sp>
      <p:sp>
        <p:nvSpPr>
          <p:cNvPr id="18436" name="Rectangle 3"/>
          <p:cNvSpPr>
            <a:spLocks noGrp="1" noChangeArrowheads="1"/>
          </p:cNvSpPr>
          <p:nvPr>
            <p:ph idx="1"/>
          </p:nvPr>
        </p:nvSpPr>
        <p:spPr>
          <a:xfrm>
            <a:off x="393192" y="1143000"/>
            <a:ext cx="8233283" cy="580325"/>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519506" y="3429793"/>
            <a:ext cx="2299465" cy="369332"/>
          </a:xfrm>
          <a:prstGeom prst="rect">
            <a:avLst/>
          </a:prstGeom>
        </p:spPr>
        <p:txBody>
          <a:bodyPr wrap="none">
            <a:spAutoFit/>
          </a:bodyPr>
          <a:lstStyle/>
          <a:p>
            <a:pPr marL="571500" lvl="1" indent="-457200" algn="ctr">
              <a:defRPr/>
            </a:pPr>
            <a:r>
              <a:rPr lang="en-US" sz="1800" dirty="0">
                <a:solidFill>
                  <a:schemeClr val="accent3"/>
                </a:solidFill>
                <a:latin typeface="+mj-lt"/>
                <a:ea typeface="+mn-ea"/>
                <a:cs typeface="+mn-cs"/>
              </a:rPr>
              <a:t>Lawsuits and legal fees</a:t>
            </a:r>
          </a:p>
        </p:txBody>
      </p:sp>
      <p:sp>
        <p:nvSpPr>
          <p:cNvPr id="17" name="Rectangle 16"/>
          <p:cNvSpPr/>
          <p:nvPr/>
        </p:nvSpPr>
        <p:spPr>
          <a:xfrm>
            <a:off x="5563638" y="3429000"/>
            <a:ext cx="1877437"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Staff missing work</a:t>
            </a:r>
          </a:p>
        </p:txBody>
      </p:sp>
      <p:sp>
        <p:nvSpPr>
          <p:cNvPr id="19" name="Rectangle 18"/>
          <p:cNvSpPr/>
          <p:nvPr/>
        </p:nvSpPr>
        <p:spPr>
          <a:xfrm>
            <a:off x="1182894" y="5623560"/>
            <a:ext cx="2972689"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Increased insurance premiums</a:t>
            </a:r>
          </a:p>
        </p:txBody>
      </p:sp>
      <p:sp>
        <p:nvSpPr>
          <p:cNvPr id="20" name="Rectangle 19"/>
          <p:cNvSpPr/>
          <p:nvPr/>
        </p:nvSpPr>
        <p:spPr>
          <a:xfrm>
            <a:off x="5736969" y="5627688"/>
            <a:ext cx="1530775"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Staff retraining</a:t>
            </a:r>
          </a:p>
        </p:txBody>
      </p:sp>
      <p:pic>
        <p:nvPicPr>
          <p:cNvPr id="184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27789" y="2058193"/>
            <a:ext cx="1882898" cy="1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54314" y="2057400"/>
            <a:ext cx="1896085" cy="133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28459" y="4264818"/>
            <a:ext cx="188155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4"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5856" y="4264025"/>
            <a:ext cx="1873001"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0659" name="Rectangle 3"/>
          <p:cNvSpPr>
            <a:spLocks noGrp="1" noChangeArrowheads="1"/>
          </p:cNvSpPr>
          <p:nvPr>
            <p:ph type="body" idx="1"/>
          </p:nvPr>
        </p:nvSpPr>
        <p:spPr>
          <a:xfrm>
            <a:off x="390525" y="1143000"/>
            <a:ext cx="5653540" cy="5461316"/>
          </a:xfrm>
        </p:spPr>
        <p:txBody>
          <a:bodyPr/>
          <a:lstStyle/>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Only use chemicals approved for use </a:t>
            </a:r>
            <a:r>
              <a:rPr lang="en-US" dirty="0" smtClean="0">
                <a:latin typeface="Arial Narrow" charset="0"/>
              </a:rPr>
              <a:t/>
            </a:r>
            <a:br>
              <a:rPr lang="en-US" dirty="0" smtClean="0">
                <a:latin typeface="Arial Narrow" charset="0"/>
              </a:rPr>
            </a:br>
            <a:r>
              <a:rPr lang="en-US" dirty="0" smtClean="0">
                <a:latin typeface="Arial Narrow" charset="0"/>
              </a:rPr>
              <a:t>in </a:t>
            </a:r>
            <a:r>
              <a:rPr lang="en-US" dirty="0">
                <a:latin typeface="Arial Narrow" charset="0"/>
              </a:rPr>
              <a:t>foodservice </a:t>
            </a:r>
            <a:r>
              <a:rPr lang="en-US" dirty="0" smtClean="0">
                <a:latin typeface="Arial Narrow" charset="0"/>
              </a:rPr>
              <a:t>operations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Purchase chemicals from approved, </a:t>
            </a:r>
            <a:r>
              <a:rPr lang="en-US" dirty="0" smtClean="0">
                <a:latin typeface="Arial Narrow" charset="0"/>
              </a:rPr>
              <a:t/>
            </a:r>
            <a:br>
              <a:rPr lang="en-US" dirty="0" smtClean="0">
                <a:latin typeface="Arial Narrow" charset="0"/>
              </a:rPr>
            </a:br>
            <a:r>
              <a:rPr lang="en-US" dirty="0" smtClean="0">
                <a:latin typeface="Arial Narrow" charset="0"/>
              </a:rPr>
              <a:t>reputable suppliers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Store chemicals away from prep areas,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-storage areas, and service areas</a:t>
            </a:r>
            <a:r>
              <a:rPr lang="en-US" dirty="0" smtClean="0">
                <a:latin typeface="Arial Narrow" charset="0"/>
              </a:rPr>
              <a:t>.</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Chemicals must be separated from food and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-contact surfaces by spacing and </a:t>
            </a:r>
            <a:r>
              <a:rPr lang="en-US" dirty="0" smtClean="0">
                <a:latin typeface="Arial Narrow" charset="0"/>
              </a:rPr>
              <a:t>partitioning</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Chemicals must </a:t>
            </a:r>
            <a:r>
              <a:rPr lang="en-US" dirty="0" smtClean="0">
                <a:solidFill>
                  <a:srgbClr val="FF0000"/>
                </a:solidFill>
                <a:latin typeface="Arial Narrow" charset="0"/>
              </a:rPr>
              <a:t>NEVER</a:t>
            </a:r>
            <a:r>
              <a:rPr lang="en-US" dirty="0" smtClean="0">
                <a:latin typeface="Arial Narrow" charset="0"/>
              </a:rPr>
              <a:t> </a:t>
            </a:r>
            <a:r>
              <a:rPr lang="en-US" dirty="0">
                <a:latin typeface="Arial Narrow" charset="0"/>
              </a:rPr>
              <a:t>be stored above food or food-contact </a:t>
            </a:r>
            <a:r>
              <a:rPr lang="en-US" dirty="0" smtClean="0">
                <a:latin typeface="Arial Narrow" charset="0"/>
              </a:rPr>
              <a:t>surfaces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Use chemicals for their intended use and follow manufacturer</a:t>
            </a:r>
            <a:r>
              <a:rPr lang="ja-JP" altLang="en-US" dirty="0">
                <a:latin typeface="Arial Narrow" charset="0"/>
              </a:rPr>
              <a:t>’</a:t>
            </a:r>
            <a:r>
              <a:rPr lang="en-US" dirty="0">
                <a:latin typeface="Arial Narrow" charset="0"/>
              </a:rPr>
              <a:t>s </a:t>
            </a:r>
            <a:r>
              <a:rPr lang="en-US" dirty="0" smtClean="0">
                <a:latin typeface="Arial Narrow" charset="0"/>
              </a:rPr>
              <a:t>directions</a:t>
            </a: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70660"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2-35</a:t>
            </a:r>
          </a:p>
        </p:txBody>
      </p:sp>
      <p:pic>
        <p:nvPicPr>
          <p:cNvPr id="6" name="Picture 5" descr="6e_c02_9_chem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1683" name="Rectangle 3"/>
          <p:cNvSpPr>
            <a:spLocks noGrp="1" noChangeArrowheads="1"/>
          </p:cNvSpPr>
          <p:nvPr>
            <p:ph type="body" idx="1"/>
          </p:nvPr>
        </p:nvSpPr>
        <p:spPr>
          <a:xfrm>
            <a:off x="390525" y="1143000"/>
            <a:ext cx="5402263" cy="5440363"/>
          </a:xfrm>
        </p:spPr>
        <p:txBody>
          <a:bodyPr/>
          <a:lstStyle/>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Only handle food with equipment and utensils approved for foodservice </a:t>
            </a:r>
            <a:r>
              <a:rPr lang="en-US" dirty="0" smtClean="0">
                <a:latin typeface="Arial Narrow" charset="0"/>
              </a:rPr>
              <a:t>use</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Make sure the manufacturer</a:t>
            </a:r>
            <a:r>
              <a:rPr lang="ja-JP" altLang="en-US" dirty="0">
                <a:latin typeface="Arial Narrow" charset="0"/>
              </a:rPr>
              <a:t>’</a:t>
            </a:r>
            <a:r>
              <a:rPr lang="en-US" dirty="0">
                <a:latin typeface="Arial Narrow" charset="0"/>
              </a:rPr>
              <a:t>s labels on original chemical containers are readable</a:t>
            </a:r>
          </a:p>
          <a:p>
            <a:pPr marL="347472" lvl="1" indent="-347472" eaLnBrk="1" hangingPunct="1">
              <a:lnSpc>
                <a:spcPct val="100000"/>
              </a:lnSpc>
              <a:spcBef>
                <a:spcPts val="900"/>
              </a:spcBef>
              <a:defRPr/>
            </a:pPr>
            <a:r>
              <a:rPr lang="en-US" dirty="0">
                <a:latin typeface="Arial Narrow" charset="0"/>
              </a:rPr>
              <a:t>Keep MSDS current, and make sure they are accessible to staff at all </a:t>
            </a:r>
            <a:r>
              <a:rPr lang="en-US" dirty="0" smtClean="0">
                <a:latin typeface="Arial Narrow" charset="0"/>
              </a:rPr>
              <a:t>times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Follow the manufacturer</a:t>
            </a:r>
            <a:r>
              <a:rPr lang="ja-JP" altLang="en-US" dirty="0">
                <a:latin typeface="Arial Narrow" charset="0"/>
              </a:rPr>
              <a:t>’</a:t>
            </a:r>
            <a:r>
              <a:rPr lang="en-US" dirty="0">
                <a:latin typeface="Arial Narrow" charset="0"/>
              </a:rPr>
              <a:t>s directions and </a:t>
            </a:r>
            <a:r>
              <a:rPr lang="en-US" dirty="0" smtClean="0">
                <a:latin typeface="Arial Narrow" charset="0"/>
              </a:rPr>
              <a:t/>
            </a:r>
            <a:br>
              <a:rPr lang="en-US" dirty="0" smtClean="0">
                <a:latin typeface="Arial Narrow" charset="0"/>
              </a:rPr>
            </a:br>
            <a:r>
              <a:rPr lang="en-US" dirty="0" smtClean="0">
                <a:latin typeface="Arial Narrow" charset="0"/>
              </a:rPr>
              <a:t>local </a:t>
            </a:r>
            <a:r>
              <a:rPr lang="en-US" dirty="0">
                <a:latin typeface="Arial Narrow" charset="0"/>
              </a:rPr>
              <a:t>regulatory requirements when throwing out </a:t>
            </a:r>
            <a:r>
              <a:rPr lang="en-US" dirty="0" smtClean="0">
                <a:latin typeface="Arial Narrow" charset="0"/>
              </a:rPr>
              <a:t>chemicals</a:t>
            </a:r>
            <a:endParaRPr lang="en-US" dirty="0">
              <a:latin typeface="Arial Narrow" charset="0"/>
            </a:endParaRPr>
          </a:p>
        </p:txBody>
      </p:sp>
      <p:sp>
        <p:nvSpPr>
          <p:cNvPr id="71684"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2-36</a:t>
            </a:r>
          </a:p>
        </p:txBody>
      </p:sp>
      <p:pic>
        <p:nvPicPr>
          <p:cNvPr id="2" name="Picture 1" descr="6e_c02_9_chem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2707" name="Rectangle 3"/>
          <p:cNvSpPr>
            <a:spLocks noGrp="1" noChangeArrowheads="1"/>
          </p:cNvSpPr>
          <p:nvPr>
            <p:ph type="body" idx="1"/>
          </p:nvPr>
        </p:nvSpPr>
        <p:spPr>
          <a:xfrm>
            <a:off x="390525" y="1143000"/>
            <a:ext cx="5172075" cy="5123497"/>
          </a:xfrm>
        </p:spPr>
        <p:txBody>
          <a:bodyPr/>
          <a:lstStyle/>
          <a:p>
            <a:pPr marL="0" indent="0" eaLnBrk="1" hangingPunct="1">
              <a:defRPr/>
            </a:pPr>
            <a:r>
              <a:rPr lang="en-US" dirty="0" smtClean="0">
                <a:latin typeface="Arial Narrow" charset="0"/>
                <a:cs typeface="+mn-cs"/>
              </a:rPr>
              <a:t>Sources: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Common objects that get into food</a:t>
            </a:r>
          </a:p>
          <a:p>
            <a:pPr marL="694944" lvl="2" indent="-347472" eaLnBrk="1" hangingPunct="1">
              <a:lnSpc>
                <a:spcPct val="100000"/>
              </a:lnSpc>
              <a:spcBef>
                <a:spcPts val="900"/>
              </a:spcBef>
              <a:defRPr/>
            </a:pPr>
            <a:r>
              <a:rPr lang="en-US" dirty="0">
                <a:latin typeface="Arial Narrow" charset="0"/>
              </a:rPr>
              <a:t>Metal shavings from cans </a:t>
            </a:r>
          </a:p>
          <a:p>
            <a:pPr marL="694944" lvl="2" indent="-347472" eaLnBrk="1" hangingPunct="1">
              <a:lnSpc>
                <a:spcPct val="100000"/>
              </a:lnSpc>
              <a:spcBef>
                <a:spcPts val="900"/>
              </a:spcBef>
              <a:defRPr/>
            </a:pPr>
            <a:r>
              <a:rPr lang="en-US" dirty="0">
                <a:latin typeface="Arial Narrow" charset="0"/>
              </a:rPr>
              <a:t>Wood</a:t>
            </a:r>
          </a:p>
          <a:p>
            <a:pPr marL="694944" lvl="2" indent="-347472" eaLnBrk="1" hangingPunct="1">
              <a:lnSpc>
                <a:spcPct val="100000"/>
              </a:lnSpc>
              <a:spcBef>
                <a:spcPts val="900"/>
              </a:spcBef>
              <a:defRPr/>
            </a:pPr>
            <a:r>
              <a:rPr lang="en-US" dirty="0">
                <a:latin typeface="Arial Narrow" charset="0"/>
              </a:rPr>
              <a:t>Fingernails </a:t>
            </a:r>
          </a:p>
          <a:p>
            <a:pPr marL="694944" lvl="2" indent="-347472" eaLnBrk="1" hangingPunct="1">
              <a:lnSpc>
                <a:spcPct val="100000"/>
              </a:lnSpc>
              <a:spcBef>
                <a:spcPts val="900"/>
              </a:spcBef>
              <a:defRPr/>
            </a:pPr>
            <a:r>
              <a:rPr lang="en-US" dirty="0">
                <a:latin typeface="Arial Narrow" charset="0"/>
              </a:rPr>
              <a:t>Staples</a:t>
            </a:r>
          </a:p>
          <a:p>
            <a:pPr marL="694944" lvl="2" indent="-347472" eaLnBrk="1" hangingPunct="1">
              <a:lnSpc>
                <a:spcPct val="100000"/>
              </a:lnSpc>
              <a:spcBef>
                <a:spcPts val="900"/>
              </a:spcBef>
              <a:defRPr/>
            </a:pPr>
            <a:r>
              <a:rPr lang="en-US" dirty="0">
                <a:latin typeface="Arial Narrow" charset="0"/>
              </a:rPr>
              <a:t>Bandages </a:t>
            </a:r>
          </a:p>
          <a:p>
            <a:pPr marL="694944" lvl="2" indent="-347472" eaLnBrk="1" hangingPunct="1">
              <a:lnSpc>
                <a:spcPct val="100000"/>
              </a:lnSpc>
              <a:spcBef>
                <a:spcPts val="900"/>
              </a:spcBef>
              <a:defRPr/>
            </a:pPr>
            <a:r>
              <a:rPr lang="en-US" dirty="0">
                <a:latin typeface="Arial Narrow" charset="0"/>
              </a:rPr>
              <a:t>Glass</a:t>
            </a:r>
          </a:p>
          <a:p>
            <a:pPr marL="694944" lvl="2" indent="-347472" eaLnBrk="1" hangingPunct="1">
              <a:lnSpc>
                <a:spcPct val="100000"/>
              </a:lnSpc>
              <a:spcBef>
                <a:spcPts val="900"/>
              </a:spcBef>
              <a:defRPr/>
            </a:pPr>
            <a:r>
              <a:rPr lang="en-US" dirty="0">
                <a:latin typeface="Arial Narrow" charset="0"/>
              </a:rPr>
              <a:t>Jewelry </a:t>
            </a:r>
          </a:p>
          <a:p>
            <a:pPr marL="694944" lvl="2"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Naturally occurring objects such as fruit pits and bones</a:t>
            </a:r>
          </a:p>
        </p:txBody>
      </p:sp>
      <p:sp>
        <p:nvSpPr>
          <p:cNvPr id="72708"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2-37</a:t>
            </a:r>
          </a:p>
        </p:txBody>
      </p:sp>
      <p:pic>
        <p:nvPicPr>
          <p:cNvPr id="2" name="Picture 1" descr="6e_c02_10_ChineseTakeO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8022"/>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3731" name="Rectangle 3"/>
          <p:cNvSpPr>
            <a:spLocks noGrp="1" noChangeArrowheads="1"/>
          </p:cNvSpPr>
          <p:nvPr>
            <p:ph type="body" idx="1"/>
          </p:nvPr>
        </p:nvSpPr>
        <p:spPr>
          <a:xfrm>
            <a:off x="390525" y="1143000"/>
            <a:ext cx="8235950" cy="4983163"/>
          </a:xfrm>
        </p:spPr>
        <p:txBody>
          <a:bodyPr/>
          <a:lstStyle/>
          <a:p>
            <a:pPr marL="0" indent="0" eaLnBrk="1" hangingPunct="1">
              <a:defRPr/>
            </a:pPr>
            <a:r>
              <a:rPr lang="en-US" dirty="0" smtClean="0">
                <a:latin typeface="Arial Narrow" charset="0"/>
                <a:cs typeface="+mn-cs"/>
              </a:rPr>
              <a:t>Symptoms: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Mild to fatal injuries are possible </a:t>
            </a:r>
          </a:p>
          <a:p>
            <a:pPr marL="347472" lvl="1" indent="-347472" eaLnBrk="1" hangingPunct="1">
              <a:lnSpc>
                <a:spcPct val="100000"/>
              </a:lnSpc>
              <a:spcBef>
                <a:spcPts val="900"/>
              </a:spcBef>
              <a:defRPr/>
            </a:pPr>
            <a:r>
              <a:rPr lang="en-US" dirty="0">
                <a:latin typeface="Arial Narrow" charset="0"/>
              </a:rPr>
              <a:t>Cuts, dental damage, and choking</a:t>
            </a:r>
          </a:p>
          <a:p>
            <a:pPr marL="347472" lvl="1" indent="-347472" eaLnBrk="1" hangingPunct="1">
              <a:lnSpc>
                <a:spcPct val="100000"/>
              </a:lnSpc>
              <a:spcBef>
                <a:spcPts val="900"/>
              </a:spcBef>
              <a:defRPr/>
            </a:pPr>
            <a:r>
              <a:rPr lang="en-US" dirty="0">
                <a:latin typeface="Arial Narrow" charset="0"/>
              </a:rPr>
              <a:t>Bleeding and pain</a:t>
            </a:r>
          </a:p>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Closely inspect food received</a:t>
            </a:r>
          </a:p>
          <a:p>
            <a:pPr marL="347472" lvl="1" indent="-347472" eaLnBrk="1" hangingPunct="1">
              <a:lnSpc>
                <a:spcPct val="100000"/>
              </a:lnSpc>
              <a:spcBef>
                <a:spcPts val="900"/>
              </a:spcBef>
              <a:defRPr/>
            </a:pPr>
            <a:r>
              <a:rPr lang="en-US" dirty="0">
                <a:latin typeface="Arial Narrow" charset="0"/>
              </a:rPr>
              <a:t>Take steps to prevent physical contamination, </a:t>
            </a:r>
            <a:r>
              <a:rPr lang="en-US" dirty="0" smtClean="0">
                <a:latin typeface="Arial Narrow" charset="0"/>
              </a:rPr>
              <a:t/>
            </a:r>
            <a:br>
              <a:rPr lang="en-US" dirty="0" smtClean="0">
                <a:latin typeface="Arial Narrow" charset="0"/>
              </a:rPr>
            </a:br>
            <a:r>
              <a:rPr lang="en-US" dirty="0" smtClean="0">
                <a:latin typeface="Arial Narrow" charset="0"/>
              </a:rPr>
              <a:t>including </a:t>
            </a:r>
            <a:r>
              <a:rPr lang="en-US" dirty="0">
                <a:latin typeface="Arial Narrow" charset="0"/>
              </a:rPr>
              <a:t>practicing good personal hygiene</a:t>
            </a:r>
          </a:p>
          <a:p>
            <a:pPr marL="571500" lvl="1" indent="-457200" eaLnBrk="1" hangingPunct="1">
              <a:defRPr/>
            </a:pPr>
            <a:endParaRPr lang="en-US" dirty="0">
              <a:latin typeface="Arial Narrow" charset="0"/>
            </a:endParaRPr>
          </a:p>
        </p:txBody>
      </p:sp>
      <p:sp>
        <p:nvSpPr>
          <p:cNvPr id="7373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2-38</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a:t>
            </a:r>
            <a:r>
              <a:rPr lang="en-US" dirty="0" smtClean="0">
                <a:latin typeface="Arial Narrow" charset="0"/>
                <a:cs typeface="+mn-cs"/>
              </a:rPr>
              <a:t>efense tool:</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A.L.E.R.T.</a:t>
            </a:r>
            <a:endParaRPr lang="en-US" dirty="0">
              <a:latin typeface="Arial Narrow" charset="0"/>
            </a:endParaRP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2-39</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dirty="0">
                <a:ea typeface="+mn-ea"/>
                <a:cs typeface="+mn-cs"/>
              </a:rPr>
              <a:t>ssure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dirty="0" smtClean="0">
                <a:ea typeface="+mn-ea"/>
                <a:cs typeface="+mn-cs"/>
              </a:rPr>
              <a:t>ook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dirty="0" smtClean="0">
                <a:ea typeface="+mn-ea"/>
                <a:cs typeface="+mn-cs"/>
              </a:rPr>
              <a:t>mployees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dirty="0" smtClean="0">
                <a:ea typeface="+mn-ea"/>
                <a:cs typeface="+mn-cs"/>
              </a:rPr>
              <a:t>eports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dirty="0" smtClean="0">
                <a:ea typeface="+mn-ea"/>
                <a:cs typeface="+mn-cs"/>
              </a:rPr>
              <a:t>hreat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2-40</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6803" name="Rectangle 3"/>
          <p:cNvSpPr>
            <a:spLocks noGrp="1" noChangeArrowheads="1"/>
          </p:cNvSpPr>
          <p:nvPr>
            <p:ph type="body" idx="1"/>
          </p:nvPr>
        </p:nvSpPr>
        <p:spPr>
          <a:xfrm>
            <a:off x="390525" y="1143000"/>
            <a:ext cx="4343400" cy="3789362"/>
          </a:xfrm>
        </p:spPr>
        <p:txBody>
          <a:bodyPr/>
          <a:lstStyle/>
          <a:p>
            <a:pPr marL="347472" lvl="1" indent="-347472" eaLnBrk="1" hangingPunct="1">
              <a:lnSpc>
                <a:spcPct val="100000"/>
              </a:lnSpc>
              <a:spcBef>
                <a:spcPts val="900"/>
              </a:spcBef>
              <a:defRPr/>
            </a:pPr>
            <a:r>
              <a:rPr lang="en-US" dirty="0">
                <a:latin typeface="Arial Narrow" charset="0"/>
              </a:rPr>
              <a:t>Gather information</a:t>
            </a:r>
          </a:p>
          <a:p>
            <a:pPr marL="347472" lvl="1" indent="-347472" eaLnBrk="1" hangingPunct="1">
              <a:lnSpc>
                <a:spcPct val="100000"/>
              </a:lnSpc>
              <a:spcBef>
                <a:spcPts val="900"/>
              </a:spcBef>
              <a:defRPr/>
            </a:pPr>
            <a:r>
              <a:rPr lang="en-US" dirty="0">
                <a:latin typeface="Arial Narrow" charset="0"/>
              </a:rPr>
              <a:t>Notify authorities</a:t>
            </a:r>
          </a:p>
          <a:p>
            <a:pPr marL="347472" lvl="1" indent="-347472" eaLnBrk="1" hangingPunct="1">
              <a:lnSpc>
                <a:spcPct val="100000"/>
              </a:lnSpc>
              <a:spcBef>
                <a:spcPts val="900"/>
              </a:spcBef>
              <a:defRPr/>
            </a:pPr>
            <a:r>
              <a:rPr lang="en-US" dirty="0">
                <a:latin typeface="Arial Narrow" charset="0"/>
              </a:rPr>
              <a:t>Segregate product</a:t>
            </a:r>
          </a:p>
          <a:p>
            <a:pPr marL="347472" lvl="1" indent="-347472" eaLnBrk="1" hangingPunct="1">
              <a:lnSpc>
                <a:spcPct val="100000"/>
              </a:lnSpc>
              <a:spcBef>
                <a:spcPts val="900"/>
              </a:spcBef>
              <a:defRPr/>
            </a:pPr>
            <a:r>
              <a:rPr lang="en-US" dirty="0">
                <a:latin typeface="Arial Narrow" charset="0"/>
              </a:rPr>
              <a:t>Document information</a:t>
            </a:r>
          </a:p>
          <a:p>
            <a:pPr marL="347472" lvl="1" indent="-347472" eaLnBrk="1" hangingPunct="1">
              <a:lnSpc>
                <a:spcPct val="100000"/>
              </a:lnSpc>
              <a:spcBef>
                <a:spcPts val="900"/>
              </a:spcBef>
              <a:defRPr/>
            </a:pPr>
            <a:r>
              <a:rPr lang="en-US" dirty="0">
                <a:latin typeface="Arial Narrow" charset="0"/>
              </a:rPr>
              <a:t>Identify staff</a:t>
            </a:r>
          </a:p>
          <a:p>
            <a:pPr marL="347472" lvl="1" indent="-347472" eaLnBrk="1" hangingPunct="1">
              <a:lnSpc>
                <a:spcPct val="100000"/>
              </a:lnSpc>
              <a:spcBef>
                <a:spcPts val="900"/>
              </a:spcBef>
              <a:defRPr/>
            </a:pPr>
            <a:r>
              <a:rPr lang="en-US" dirty="0">
                <a:latin typeface="Arial Narrow" charset="0"/>
              </a:rPr>
              <a:t>Cooperate with authorities</a:t>
            </a:r>
          </a:p>
          <a:p>
            <a:pPr marL="347472" lvl="1" indent="-347472" eaLnBrk="1" hangingPunct="1">
              <a:lnSpc>
                <a:spcPct val="100000"/>
              </a:lnSpc>
              <a:spcBef>
                <a:spcPts val="900"/>
              </a:spcBef>
              <a:defRPr/>
            </a:pPr>
            <a:r>
              <a:rPr lang="en-US" dirty="0">
                <a:latin typeface="Arial Narrow" charset="0"/>
              </a:rPr>
              <a:t>Review procedures</a:t>
            </a:r>
          </a:p>
          <a:p>
            <a:pPr marL="571500" lvl="1" indent="-457200" eaLnBrk="1" hangingPunct="1">
              <a:defRPr/>
            </a:pPr>
            <a:endParaRPr lang="en-US" dirty="0">
              <a:latin typeface="Arial Narrow" charset="0"/>
            </a:endParaRPr>
          </a:p>
        </p:txBody>
      </p:sp>
      <p:sp>
        <p:nvSpPr>
          <p:cNvPr id="7680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got sick</a:t>
            </a:r>
            <a:endParaRPr lang="en-US" dirty="0"/>
          </a:p>
          <a:p>
            <a:pPr marL="347472" lvl="1" indent="-347472" eaLnBrk="1" hangingPunct="1">
              <a:lnSpc>
                <a:spcPct val="100000"/>
              </a:lnSpc>
              <a:spcBef>
                <a:spcPts val="900"/>
              </a:spcBef>
              <a:buFont typeface="Wingdings" pitchFamily="2" charset="2"/>
              <a:buChar char="l"/>
              <a:defRPr/>
            </a:pPr>
            <a:r>
              <a:rPr lang="en-US" dirty="0"/>
              <a:t>Notify </a:t>
            </a:r>
            <a:r>
              <a:rPr lang="en-US" dirty="0" smtClean="0"/>
              <a:t>authorities</a:t>
            </a:r>
            <a:endParaRPr lang="en-US" dirty="0"/>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a:t>
            </a:r>
            <a:r>
              <a:rPr lang="en-US" dirty="0" smtClean="0"/>
              <a:t>suspected</a:t>
            </a:r>
            <a:endParaRPr lang="en-US" dirty="0"/>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2-42</a:t>
            </a:r>
          </a:p>
        </p:txBody>
      </p:sp>
      <p:pic>
        <p:nvPicPr>
          <p:cNvPr id="2" name="Picture 1" descr="6e_c02_4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a:t>
            </a:r>
            <a:r>
              <a:rPr lang="en-US" dirty="0" smtClean="0">
                <a:latin typeface="Arial Narrow" charset="0"/>
              </a:rPr>
              <a:t>suspected </a:t>
            </a:r>
            <a:r>
              <a:rPr lang="en-US" dirty="0">
                <a:latin typeface="Arial Narrow" charset="0"/>
              </a:rPr>
              <a:t>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a:t>
            </a:r>
            <a:r>
              <a:rPr lang="en-US" dirty="0" smtClean="0">
                <a:latin typeface="Arial Narrow" charset="0"/>
              </a:rPr>
              <a:t>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a:t>
            </a:r>
            <a:r>
              <a:rPr lang="en-US" dirty="0" smtClean="0">
                <a:latin typeface="Arial Narrow" charset="0"/>
              </a:rPr>
              <a:t>it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a:t>
            </a:r>
            <a:r>
              <a:rPr lang="en-US" dirty="0" smtClean="0">
                <a:latin typeface="Arial Narrow" charset="0"/>
              </a:rPr>
              <a:t>suspected </a:t>
            </a:r>
            <a:r>
              <a:rPr lang="en-US" dirty="0">
                <a:latin typeface="Arial Narrow" charset="0"/>
              </a:rPr>
              <a:t>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2-43</a:t>
            </a:r>
          </a:p>
        </p:txBody>
      </p:sp>
      <p:pic>
        <p:nvPicPr>
          <p:cNvPr id="2" name="Picture 1" descr="6e_c02_15_bucket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259" y="1243013"/>
            <a:ext cx="2109216" cy="1834896"/>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How Foodborne Illnesses Occur</a:t>
            </a:r>
          </a:p>
        </p:txBody>
      </p:sp>
      <p:sp>
        <p:nvSpPr>
          <p:cNvPr id="8195" name="Rectangle 3"/>
          <p:cNvSpPr>
            <a:spLocks noGrp="1" noChangeArrowheads="1"/>
          </p:cNvSpPr>
          <p:nvPr>
            <p:ph idx="1"/>
          </p:nvPr>
        </p:nvSpPr>
        <p:spPr>
          <a:xfrm>
            <a:off x="388937" y="1143000"/>
            <a:ext cx="5752677" cy="3789362"/>
          </a:xfrm>
        </p:spPr>
        <p:txBody>
          <a:bodyPr/>
          <a:lstStyle/>
          <a:p>
            <a:pPr marL="0" indent="0" eaLnBrk="1" hangingPunct="1">
              <a:buFont typeface="Wingdings" pitchFamily="2" charset="2"/>
              <a:buNone/>
              <a:defRPr/>
            </a:pPr>
            <a:r>
              <a:rPr lang="en-US" dirty="0" smtClean="0">
                <a:ea typeface="+mn-ea"/>
                <a:cs typeface="+mn-cs"/>
              </a:rPr>
              <a:t>Unsafe food is the result of contamination:</a:t>
            </a:r>
          </a:p>
          <a:p>
            <a:pPr marL="347472" lvl="1" indent="-347472" eaLnBrk="1" hangingPunct="1">
              <a:lnSpc>
                <a:spcPct val="100000"/>
              </a:lnSpc>
              <a:spcBef>
                <a:spcPts val="900"/>
              </a:spcBef>
              <a:buFont typeface="Wingdings" pitchFamily="2" charset="2"/>
              <a:buChar char="l"/>
              <a:defRPr/>
            </a:pPr>
            <a:r>
              <a:rPr lang="en-US" dirty="0" smtClean="0"/>
              <a:t>Biological</a:t>
            </a:r>
          </a:p>
          <a:p>
            <a:pPr marL="347472" lvl="1" indent="-347472" eaLnBrk="1" hangingPunct="1">
              <a:lnSpc>
                <a:spcPct val="100000"/>
              </a:lnSpc>
              <a:spcBef>
                <a:spcPts val="900"/>
              </a:spcBef>
              <a:buFont typeface="Wingdings" pitchFamily="2" charset="2"/>
              <a:buChar char="l"/>
              <a:defRPr/>
            </a:pPr>
            <a:r>
              <a:rPr lang="en-US" dirty="0" smtClean="0"/>
              <a:t>Chemical</a:t>
            </a:r>
          </a:p>
          <a:p>
            <a:pPr marL="347472" lvl="1" indent="-347472" eaLnBrk="1" hangingPunct="1">
              <a:lnSpc>
                <a:spcPct val="100000"/>
              </a:lnSpc>
              <a:spcBef>
                <a:spcPts val="900"/>
              </a:spcBef>
              <a:buFont typeface="Wingdings" pitchFamily="2" charset="2"/>
              <a:buChar char="l"/>
              <a:defRPr/>
            </a:pPr>
            <a:r>
              <a:rPr lang="en-US" dirty="0" smtClean="0"/>
              <a:t>Physical</a:t>
            </a:r>
          </a:p>
          <a:p>
            <a:pPr marL="114300" lvl="1" indent="0" eaLnBrk="1" hangingPunct="1">
              <a:buFont typeface="Wingdings" pitchFamily="2" charset="2"/>
              <a:buNone/>
              <a:defRPr/>
            </a:pPr>
            <a:endParaRPr lang="en-US" dirty="0" smtClean="0"/>
          </a:p>
        </p:txBody>
      </p:sp>
      <p:sp>
        <p:nvSpPr>
          <p:cNvPr id="1946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1-7</a:t>
            </a:r>
          </a:p>
        </p:txBody>
      </p:sp>
      <p:pic>
        <p:nvPicPr>
          <p:cNvPr id="2" name="Picture 1" descr="6e_c01_4_physicalhaz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3291840"/>
            <a:ext cx="2097024" cy="905256"/>
          </a:xfrm>
          <a:prstGeom prst="rect">
            <a:avLst/>
          </a:prstGeom>
        </p:spPr>
      </p:pic>
      <p:pic>
        <p:nvPicPr>
          <p:cNvPr id="7" name="Picture 6" descr="6e_c01_4_Staph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pic>
        <p:nvPicPr>
          <p:cNvPr id="3" name="Picture 2" descr="6e_c01_4_SprayClean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9451" y="2267712"/>
            <a:ext cx="2097024" cy="908304"/>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5257800" cy="3789362"/>
          </a:xfrm>
        </p:spPr>
        <p:txBody>
          <a:bodyPr/>
          <a:lstStyle/>
          <a:p>
            <a:pPr marL="0" indent="0" eaLnBrk="1" hangingPunct="1">
              <a:buFont typeface="Wingdings" pitchFamily="2" charset="2"/>
              <a:buNone/>
              <a:defRPr/>
            </a:pPr>
            <a:r>
              <a:rPr lang="en-US" dirty="0" smtClean="0">
                <a:ea typeface="+mn-ea"/>
                <a:cs typeface="+mn-cs"/>
              </a:rPr>
              <a:t>Food allergen:</a:t>
            </a:r>
          </a:p>
          <a:p>
            <a:pPr marL="347472" lvl="1" indent="-347472" eaLnBrk="1" hangingPunct="1">
              <a:lnSpc>
                <a:spcPct val="100000"/>
              </a:lnSpc>
              <a:spcBef>
                <a:spcPts val="900"/>
              </a:spcBef>
              <a:buFont typeface="Wingdings" pitchFamily="2" charset="2"/>
              <a:buChar char="l"/>
              <a:defRPr/>
            </a:pPr>
            <a:r>
              <a:rPr lang="en-US" dirty="0" smtClean="0"/>
              <a:t>A protein in a food or ingredient some people are sensitive to</a:t>
            </a:r>
          </a:p>
          <a:p>
            <a:pPr marL="347472" lvl="1" indent="-347472" eaLnBrk="1" hangingPunct="1">
              <a:lnSpc>
                <a:spcPct val="100000"/>
              </a:lnSpc>
              <a:spcBef>
                <a:spcPts val="900"/>
              </a:spcBef>
              <a:buFont typeface="Wingdings" pitchFamily="2" charset="2"/>
              <a:buChar char="l"/>
              <a:defRPr/>
            </a:pPr>
            <a:r>
              <a:rPr lang="en-US" dirty="0" smtClean="0"/>
              <a:t>These proteins occur naturally</a:t>
            </a:r>
          </a:p>
          <a:p>
            <a:pPr marL="347472" lvl="1" indent="-347472" eaLnBrk="1" hangingPunct="1">
              <a:lnSpc>
                <a:spcPct val="100000"/>
              </a:lnSpc>
              <a:spcBef>
                <a:spcPts val="900"/>
              </a:spcBef>
              <a:buFont typeface="Wingdings" pitchFamily="2" charset="2"/>
              <a:buChar char="l"/>
              <a:defRPr/>
            </a:pPr>
            <a:r>
              <a:rPr lang="en-US" dirty="0" smtClean="0"/>
              <a:t>When an enough of an allergen is eaten, an allergic reaction can occur</a:t>
            </a:r>
          </a:p>
          <a:p>
            <a:pPr marL="114300" lvl="1" indent="0" eaLnBrk="1" hangingPunct="1">
              <a:buFont typeface="Wingdings" pitchFamily="2" charset="2"/>
              <a:buNone/>
              <a:defRPr/>
            </a:pPr>
            <a:endParaRPr lang="en-US" dirty="0" smtClean="0"/>
          </a:p>
        </p:txBody>
      </p:sp>
      <p:sp>
        <p:nvSpPr>
          <p:cNvPr id="8090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2-45</a:t>
            </a:r>
          </a:p>
        </p:txBody>
      </p:sp>
      <p:pic>
        <p:nvPicPr>
          <p:cNvPr id="2" name="Picture 1" descr="6e_c02_17_hive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7316788" cy="4983163"/>
          </a:xfrm>
        </p:spPr>
        <p:txBody>
          <a:bodyPr/>
          <a:lstStyle/>
          <a:p>
            <a:pPr marL="0" indent="0" eaLnBrk="1" hangingPunct="1">
              <a:buFont typeface="Wingdings" pitchFamily="2" charset="2"/>
              <a:buNone/>
              <a:defRPr/>
            </a:pPr>
            <a:r>
              <a:rPr lang="en-US" dirty="0" smtClean="0">
                <a:ea typeface="+mn-ea"/>
                <a:cs typeface="+mn-cs"/>
              </a:rPr>
              <a:t>Allergy symptoms:</a:t>
            </a:r>
          </a:p>
          <a:p>
            <a:pPr marL="347472" lvl="1" indent="-347472" eaLnBrk="1" hangingPunct="1">
              <a:lnSpc>
                <a:spcPct val="100000"/>
              </a:lnSpc>
              <a:spcBef>
                <a:spcPts val="900"/>
              </a:spcBef>
              <a:buFont typeface="Wingdings" pitchFamily="2" charset="2"/>
              <a:buChar char="l"/>
              <a:defRPr/>
            </a:pPr>
            <a:r>
              <a:rPr lang="en-US" dirty="0" smtClean="0"/>
              <a:t>Nausea</a:t>
            </a:r>
          </a:p>
          <a:p>
            <a:pPr marL="347472" lvl="1" indent="-347472" eaLnBrk="1" hangingPunct="1">
              <a:lnSpc>
                <a:spcPct val="100000"/>
              </a:lnSpc>
              <a:spcBef>
                <a:spcPts val="900"/>
              </a:spcBef>
              <a:buFont typeface="Wingdings" pitchFamily="2" charset="2"/>
              <a:buChar char="l"/>
              <a:defRPr/>
            </a:pPr>
            <a:r>
              <a:rPr lang="en-US" dirty="0" smtClean="0"/>
              <a:t>Wheezing or shortness of breath</a:t>
            </a:r>
          </a:p>
          <a:p>
            <a:pPr marL="347472" lvl="1" indent="-347472" eaLnBrk="1" hangingPunct="1">
              <a:lnSpc>
                <a:spcPct val="100000"/>
              </a:lnSpc>
              <a:spcBef>
                <a:spcPts val="900"/>
              </a:spcBef>
              <a:buFont typeface="Wingdings" pitchFamily="2" charset="2"/>
              <a:buChar char="l"/>
              <a:defRPr/>
            </a:pPr>
            <a:r>
              <a:rPr lang="en-US" dirty="0" smtClean="0"/>
              <a:t>Hives or itchy rashes</a:t>
            </a:r>
          </a:p>
          <a:p>
            <a:pPr lvl="1" eaLnBrk="1" hangingPunct="1">
              <a:buFont typeface="Wingdings" pitchFamily="2" charset="2"/>
              <a:buChar char="l"/>
              <a:defRPr/>
            </a:pPr>
            <a:r>
              <a:rPr lang="en-US" dirty="0"/>
              <a:t>Swelling </a:t>
            </a:r>
            <a:r>
              <a:rPr lang="en-US" dirty="0" smtClean="0"/>
              <a:t>in </a:t>
            </a:r>
            <a:r>
              <a:rPr lang="en-US" dirty="0" smtClean="0">
                <a:solidFill>
                  <a:schemeClr val="tx1"/>
                </a:solidFill>
              </a:rPr>
              <a:t>various </a:t>
            </a:r>
            <a:r>
              <a:rPr lang="en-US" dirty="0">
                <a:solidFill>
                  <a:schemeClr val="tx1"/>
                </a:solidFill>
              </a:rPr>
              <a:t>parts </a:t>
            </a:r>
            <a:r>
              <a:rPr lang="en-US" dirty="0"/>
              <a:t>of the body, including the face, eyes, hands, or feet</a:t>
            </a:r>
          </a:p>
          <a:p>
            <a:pPr marL="347472" lvl="1" indent="-347472" eaLnBrk="1" hangingPunct="1">
              <a:lnSpc>
                <a:spcPct val="100000"/>
              </a:lnSpc>
              <a:spcBef>
                <a:spcPts val="900"/>
              </a:spcBef>
              <a:buFont typeface="Wingdings" pitchFamily="2" charset="2"/>
              <a:buChar char="l"/>
              <a:defRPr/>
            </a:pPr>
            <a:r>
              <a:rPr lang="en-US" dirty="0" smtClean="0"/>
              <a:t>Vomiting and/or diarrhea</a:t>
            </a:r>
          </a:p>
          <a:p>
            <a:pPr marL="347472" lvl="1" indent="-347472" eaLnBrk="1" hangingPunct="1">
              <a:lnSpc>
                <a:spcPct val="100000"/>
              </a:lnSpc>
              <a:spcBef>
                <a:spcPts val="900"/>
              </a:spcBef>
              <a:buFont typeface="Wingdings" pitchFamily="2" charset="2"/>
              <a:buChar char="l"/>
              <a:defRPr/>
            </a:pPr>
            <a:r>
              <a:rPr lang="en-US" dirty="0" smtClean="0"/>
              <a:t>Abdominal pain</a:t>
            </a:r>
          </a:p>
          <a:p>
            <a:pPr marL="0" indent="0" eaLnBrk="1" hangingPunct="1">
              <a:buFont typeface="Wingdings" pitchFamily="2" charset="2"/>
              <a:buNone/>
              <a:defRPr/>
            </a:pPr>
            <a:r>
              <a:rPr lang="en-US" dirty="0" smtClean="0">
                <a:ea typeface="+mn-ea"/>
                <a:cs typeface="+mn-cs"/>
              </a:rPr>
              <a:t>Allergic reactions:</a:t>
            </a:r>
          </a:p>
          <a:p>
            <a:pPr marL="347472" lvl="1" indent="-347472" eaLnBrk="1" hangingPunct="1">
              <a:lnSpc>
                <a:spcPct val="100000"/>
              </a:lnSpc>
              <a:spcBef>
                <a:spcPts val="900"/>
              </a:spcBef>
              <a:buFont typeface="Wingdings" pitchFamily="2" charset="2"/>
              <a:buChar char="l"/>
              <a:defRPr/>
            </a:pPr>
            <a:r>
              <a:rPr lang="en-US" dirty="0" smtClean="0"/>
              <a:t>Symptoms can become serious quickly</a:t>
            </a:r>
          </a:p>
          <a:p>
            <a:pPr marL="347472" lvl="1" indent="-347472" eaLnBrk="1" hangingPunct="1">
              <a:lnSpc>
                <a:spcPct val="100000"/>
              </a:lnSpc>
              <a:spcBef>
                <a:spcPts val="900"/>
              </a:spcBef>
              <a:buFont typeface="Wingdings" pitchFamily="2" charset="2"/>
              <a:buChar char="l"/>
              <a:defRPr/>
            </a:pPr>
            <a:r>
              <a:rPr lang="en-US" dirty="0" smtClean="0"/>
              <a:t>A severe reaction, called anaphylaxis, can lead to death</a:t>
            </a:r>
            <a:endParaRPr lang="en-US" dirty="0"/>
          </a:p>
          <a:p>
            <a:pPr marL="114300" lvl="1" indent="0" eaLnBrk="1" hangingPunct="1">
              <a:buFont typeface="Wingdings" pitchFamily="2" charset="2"/>
              <a:buNone/>
              <a:defRPr/>
            </a:pPr>
            <a:endParaRPr lang="en-US" sz="2400" b="1" dirty="0" smtClean="0">
              <a:solidFill>
                <a:srgbClr val="005CAB"/>
              </a:solidFill>
              <a:ea typeface="+mn-ea"/>
              <a:cs typeface="+mn-cs"/>
            </a:endParaRPr>
          </a:p>
          <a:p>
            <a:pPr marL="114300" lvl="1" indent="0" eaLnBrk="1" hangingPunct="1">
              <a:buFont typeface="Wingdings" pitchFamily="2" charset="2"/>
              <a:buNone/>
              <a:defRPr/>
            </a:pPr>
            <a:r>
              <a:rPr lang="en-US" sz="2400" b="1" dirty="0" smtClean="0">
                <a:solidFill>
                  <a:srgbClr val="005CAB"/>
                </a:solidFill>
                <a:ea typeface="+mn-ea"/>
                <a:cs typeface="+mn-cs"/>
              </a:rPr>
              <a:t> </a:t>
            </a:r>
            <a:endParaRPr lang="en-US" sz="2400" b="1" dirty="0">
              <a:solidFill>
                <a:srgbClr val="005CAB"/>
              </a:solidFill>
              <a:ea typeface="+mn-ea"/>
              <a:cs typeface="+mn-cs"/>
            </a:endParaRPr>
          </a:p>
          <a:p>
            <a:pPr marL="114300" lvl="1" indent="0" eaLnBrk="1" hangingPunct="1">
              <a:buFont typeface="Wingdings" pitchFamily="2" charset="2"/>
              <a:buNone/>
              <a:defRPr/>
            </a:pPr>
            <a:endParaRPr lang="en-US" dirty="0" smtClean="0"/>
          </a:p>
        </p:txBody>
      </p:sp>
      <p:sp>
        <p:nvSpPr>
          <p:cNvPr id="8192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2-46</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80899" name="Rectangle 3"/>
          <p:cNvSpPr>
            <a:spLocks noGrp="1" noChangeArrowheads="1"/>
          </p:cNvSpPr>
          <p:nvPr>
            <p:ph type="body" idx="1"/>
          </p:nvPr>
        </p:nvSpPr>
        <p:spPr>
          <a:xfrm>
            <a:off x="390524" y="1143000"/>
            <a:ext cx="6040755" cy="4442777"/>
          </a:xfrm>
        </p:spPr>
        <p:txBody>
          <a:bodyPr/>
          <a:lstStyle/>
          <a:p>
            <a:pPr marL="0" indent="0" eaLnBrk="1" hangingPunct="1">
              <a:buFont typeface="Wingdings" pitchFamily="2" charset="2"/>
              <a:buNone/>
              <a:defRPr/>
            </a:pPr>
            <a:r>
              <a:rPr lang="en-US" dirty="0"/>
              <a:t>The Big Eight food allergens:</a:t>
            </a:r>
          </a:p>
          <a:p>
            <a:pPr lvl="1" eaLnBrk="1" hangingPunct="1">
              <a:spcAft>
                <a:spcPts val="0"/>
              </a:spcAft>
              <a:buFont typeface="Wingdings" pitchFamily="2" charset="2"/>
              <a:buChar char="l"/>
              <a:defRPr/>
            </a:pPr>
            <a:r>
              <a:rPr lang="en-US" dirty="0"/>
              <a:t>Milk</a:t>
            </a:r>
          </a:p>
          <a:p>
            <a:pPr lvl="1" eaLnBrk="1" hangingPunct="1">
              <a:spcAft>
                <a:spcPts val="0"/>
              </a:spcAft>
              <a:buFont typeface="Wingdings" pitchFamily="2" charset="2"/>
              <a:buChar char="l"/>
              <a:defRPr/>
            </a:pPr>
            <a:r>
              <a:rPr lang="en-US" dirty="0"/>
              <a:t>Eggs</a:t>
            </a:r>
          </a:p>
          <a:p>
            <a:pPr lvl="1" eaLnBrk="1" hangingPunct="1">
              <a:spcAft>
                <a:spcPts val="0"/>
              </a:spcAft>
              <a:buFont typeface="Wingdings" pitchFamily="2" charset="2"/>
              <a:buChar char="l"/>
              <a:defRPr/>
            </a:pPr>
            <a:r>
              <a:rPr lang="en-US" dirty="0"/>
              <a:t>Soy</a:t>
            </a:r>
          </a:p>
          <a:p>
            <a:pPr lvl="1" eaLnBrk="1" hangingPunct="1">
              <a:spcAft>
                <a:spcPts val="0"/>
              </a:spcAft>
              <a:buFont typeface="Wingdings" pitchFamily="2" charset="2"/>
              <a:buChar char="l"/>
              <a:defRPr/>
            </a:pPr>
            <a:r>
              <a:rPr lang="en-US" dirty="0"/>
              <a:t>Fish</a:t>
            </a:r>
          </a:p>
          <a:p>
            <a:pPr lvl="1" eaLnBrk="1" hangingPunct="1">
              <a:spcAft>
                <a:spcPts val="0"/>
              </a:spcAft>
              <a:buFont typeface="Wingdings" pitchFamily="2" charset="2"/>
              <a:buChar char="l"/>
              <a:defRPr/>
            </a:pPr>
            <a:r>
              <a:rPr lang="en-US" dirty="0"/>
              <a:t>Tree nuts, such as almonds, walnuts, and pecans</a:t>
            </a:r>
          </a:p>
          <a:p>
            <a:pPr lvl="1" eaLnBrk="1" hangingPunct="1">
              <a:spcAft>
                <a:spcPts val="0"/>
              </a:spcAft>
              <a:buFont typeface="Wingdings" pitchFamily="2" charset="2"/>
              <a:buChar char="l"/>
              <a:defRPr/>
            </a:pPr>
            <a:r>
              <a:rPr lang="en-US" dirty="0"/>
              <a:t>Peanuts</a:t>
            </a:r>
          </a:p>
          <a:p>
            <a:pPr lvl="1" eaLnBrk="1" hangingPunct="1">
              <a:spcAft>
                <a:spcPts val="0"/>
              </a:spcAft>
              <a:buFont typeface="Wingdings" pitchFamily="2" charset="2"/>
              <a:buChar char="l"/>
              <a:defRPr/>
            </a:pPr>
            <a:r>
              <a:rPr lang="en-US" dirty="0"/>
              <a:t>Crustacean shellfish, including lobster, shrimp, </a:t>
            </a:r>
            <a:r>
              <a:rPr lang="en-US" dirty="0" smtClean="0"/>
              <a:t/>
            </a:r>
            <a:br>
              <a:rPr lang="en-US" dirty="0" smtClean="0"/>
            </a:br>
            <a:r>
              <a:rPr lang="en-US" dirty="0" smtClean="0"/>
              <a:t>and </a:t>
            </a:r>
            <a:r>
              <a:rPr lang="en-US" dirty="0"/>
              <a:t>crab</a:t>
            </a:r>
          </a:p>
          <a:p>
            <a:pPr lvl="1" eaLnBrk="1" hangingPunct="1">
              <a:spcAft>
                <a:spcPts val="0"/>
              </a:spcAft>
              <a:buFont typeface="Wingdings" pitchFamily="2" charset="2"/>
              <a:buChar char="l"/>
              <a:defRPr/>
            </a:pPr>
            <a:r>
              <a:rPr lang="en-US" dirty="0"/>
              <a:t>Wheat</a:t>
            </a:r>
          </a:p>
          <a:p>
            <a:pPr marL="571500" lvl="1" indent="-457200" eaLnBrk="1" hangingPunct="1">
              <a:buFont typeface="Wingdings" pitchFamily="2" charset="2"/>
              <a:buChar char="l"/>
              <a:defRPr/>
            </a:pPr>
            <a:endParaRPr lang="en-US" dirty="0" smtClean="0"/>
          </a:p>
        </p:txBody>
      </p:sp>
      <p:sp>
        <p:nvSpPr>
          <p:cNvPr id="8294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2-47</a:t>
            </a:r>
          </a:p>
        </p:txBody>
      </p:sp>
      <p:pic>
        <p:nvPicPr>
          <p:cNvPr id="2" name="Picture 1" descr="6e_c02_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8176"/>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80899" name="Rectangle 3"/>
          <p:cNvSpPr>
            <a:spLocks noGrp="1" noChangeArrowheads="1"/>
          </p:cNvSpPr>
          <p:nvPr>
            <p:ph type="body" idx="1"/>
          </p:nvPr>
        </p:nvSpPr>
        <p:spPr>
          <a:xfrm>
            <a:off x="390524" y="1143000"/>
            <a:ext cx="6040755" cy="4442777"/>
          </a:xfrm>
        </p:spPr>
        <p:txBody>
          <a:bodyPr/>
          <a:lstStyle/>
          <a:p>
            <a:pPr eaLnBrk="1" hangingPunct="1">
              <a:buFont typeface="Wingdings" pitchFamily="2" charset="2"/>
              <a:defRPr/>
            </a:pPr>
            <a:r>
              <a:rPr lang="en-US" dirty="0"/>
              <a:t>Know How To Read Food Labels</a:t>
            </a:r>
          </a:p>
          <a:p>
            <a:pPr lvl="1" eaLnBrk="1" hangingPunct="1">
              <a:buFont typeface="Wingdings" pitchFamily="2" charset="2"/>
              <a:buChar char="l"/>
              <a:defRPr/>
            </a:pPr>
            <a:r>
              <a:rPr lang="en-US" dirty="0"/>
              <a:t>Check food labels for allergens</a:t>
            </a:r>
          </a:p>
          <a:p>
            <a:pPr marL="571500" lvl="1" indent="-457200" eaLnBrk="1" hangingPunct="1">
              <a:buFont typeface="Wingdings" pitchFamily="2" charset="2"/>
              <a:buChar char="l"/>
              <a:defRPr/>
            </a:pPr>
            <a:endParaRPr lang="en-US" dirty="0" smtClean="0"/>
          </a:p>
        </p:txBody>
      </p:sp>
      <p:sp>
        <p:nvSpPr>
          <p:cNvPr id="8294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2-48</a:t>
            </a:r>
          </a:p>
        </p:txBody>
      </p:sp>
      <p:pic>
        <p:nvPicPr>
          <p:cNvPr id="2" name="Picture 1" descr="6e_c02_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8176"/>
          </a:xfrm>
          <a:prstGeom prst="rect">
            <a:avLst/>
          </a:prstGeom>
        </p:spPr>
      </p:pic>
    </p:spTree>
    <p:extLst>
      <p:ext uri="{BB962C8B-B14F-4D97-AF65-F5344CB8AC3E}">
        <p14:creationId xmlns:p14="http://schemas.microsoft.com/office/powerpoint/2010/main" val="20454276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Prevent Allergic Reactions</a:t>
            </a:r>
          </a:p>
        </p:txBody>
      </p:sp>
      <p:sp>
        <p:nvSpPr>
          <p:cNvPr id="83971" name="Rectangle 3"/>
          <p:cNvSpPr>
            <a:spLocks noGrp="1" noChangeArrowheads="1"/>
          </p:cNvSpPr>
          <p:nvPr>
            <p:ph type="body" idx="1"/>
          </p:nvPr>
        </p:nvSpPr>
        <p:spPr>
          <a:xfrm>
            <a:off x="390524" y="1143000"/>
            <a:ext cx="4802189" cy="3789362"/>
          </a:xfrm>
        </p:spPr>
        <p:txBody>
          <a:bodyPr/>
          <a:lstStyle/>
          <a:p>
            <a:pPr marL="0" indent="0" eaLnBrk="1" hangingPunct="1">
              <a:defRPr/>
            </a:pPr>
            <a:r>
              <a:rPr lang="en-US" dirty="0">
                <a:latin typeface="Arial Narrow" charset="0"/>
                <a:cs typeface="+mn-cs"/>
              </a:rPr>
              <a:t>Service </a:t>
            </a:r>
            <a:r>
              <a:rPr lang="en-US" dirty="0" smtClean="0">
                <a:latin typeface="Arial Narrow" charset="0"/>
                <a:cs typeface="+mn-cs"/>
              </a:rPr>
              <a:t>staff:</a:t>
            </a:r>
            <a:endParaRPr lang="en-US" dirty="0">
              <a:latin typeface="Arial Narrow" charset="0"/>
              <a:cs typeface="+mn-cs"/>
            </a:endParaRPr>
          </a:p>
          <a:p>
            <a:pPr lvl="1" eaLnBrk="1" hangingPunct="1">
              <a:spcAft>
                <a:spcPts val="0"/>
              </a:spcAft>
              <a:buFont typeface="Wingdings" pitchFamily="2" charset="2"/>
              <a:buChar char="l"/>
              <a:defRPr/>
            </a:pPr>
            <a:r>
              <a:rPr lang="en-US" dirty="0"/>
              <a:t>Describe menu items to guests</a:t>
            </a:r>
            <a:r>
              <a:rPr lang="en-US" dirty="0" smtClean="0"/>
              <a:t>, </a:t>
            </a:r>
            <a:br>
              <a:rPr lang="en-US" dirty="0" smtClean="0"/>
            </a:br>
            <a:r>
              <a:rPr lang="en-US" dirty="0" smtClean="0"/>
              <a:t>identify </a:t>
            </a:r>
            <a:r>
              <a:rPr lang="en-US" dirty="0"/>
              <a:t>any allergens in the </a:t>
            </a:r>
            <a:r>
              <a:rPr lang="en-US" dirty="0" smtClean="0"/>
              <a:t>item</a:t>
            </a:r>
            <a:endParaRPr lang="en-US" dirty="0"/>
          </a:p>
          <a:p>
            <a:pPr lvl="1" eaLnBrk="1" hangingPunct="1">
              <a:spcAft>
                <a:spcPts val="0"/>
              </a:spcAft>
              <a:buFont typeface="Wingdings" pitchFamily="2" charset="2"/>
              <a:buChar char="l"/>
              <a:defRPr/>
            </a:pPr>
            <a:r>
              <a:rPr lang="en-US" dirty="0"/>
              <a:t>Suggest menu items without the allergen</a:t>
            </a:r>
          </a:p>
          <a:p>
            <a:pPr lvl="1" eaLnBrk="1" hangingPunct="1">
              <a:spcAft>
                <a:spcPts val="0"/>
              </a:spcAft>
              <a:buFont typeface="Wingdings" pitchFamily="2" charset="2"/>
              <a:buChar char="l"/>
              <a:defRPr/>
            </a:pPr>
            <a:r>
              <a:rPr lang="en-US" dirty="0"/>
              <a:t>Clearly identify the </a:t>
            </a:r>
            <a:r>
              <a:rPr lang="en-US" dirty="0" smtClean="0"/>
              <a:t>guest’s </a:t>
            </a:r>
            <a:r>
              <a:rPr lang="en-US" dirty="0"/>
              <a:t>order for </a:t>
            </a:r>
            <a:r>
              <a:rPr lang="en-US" dirty="0" smtClean="0"/>
              <a:t/>
            </a:r>
            <a:br>
              <a:rPr lang="en-US" dirty="0" smtClean="0"/>
            </a:br>
            <a:r>
              <a:rPr lang="en-US" dirty="0" smtClean="0"/>
              <a:t>kitchen </a:t>
            </a:r>
            <a:r>
              <a:rPr lang="en-US" dirty="0"/>
              <a:t>and service staff</a:t>
            </a:r>
          </a:p>
          <a:p>
            <a:pPr lvl="1" eaLnBrk="1" hangingPunct="1">
              <a:spcAft>
                <a:spcPts val="0"/>
              </a:spcAft>
              <a:buFont typeface="Wingdings" pitchFamily="2" charset="2"/>
              <a:buChar char="l"/>
              <a:defRPr/>
            </a:pPr>
            <a:r>
              <a:rPr lang="en-US" dirty="0"/>
              <a:t>Deliver food separately to prevent </a:t>
            </a:r>
            <a:r>
              <a:rPr lang="en-US" dirty="0" smtClean="0"/>
              <a:t/>
            </a:r>
            <a:br>
              <a:rPr lang="en-US" dirty="0" smtClean="0"/>
            </a:br>
            <a:r>
              <a:rPr lang="en-US" dirty="0" smtClean="0"/>
              <a:t>cross</a:t>
            </a:r>
            <a:r>
              <a:rPr lang="en-US" dirty="0"/>
              <a:t>-contact</a:t>
            </a:r>
          </a:p>
          <a:p>
            <a:pPr marL="571500" lvl="1" indent="-457200" eaLnBrk="1" hangingPunct="1">
              <a:defRPr/>
            </a:pPr>
            <a:endParaRPr lang="en-US" dirty="0">
              <a:latin typeface="Arial Narrow" charset="0"/>
            </a:endParaRPr>
          </a:p>
        </p:txBody>
      </p:sp>
      <p:sp>
        <p:nvSpPr>
          <p:cNvPr id="8397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2-49</a:t>
            </a:r>
          </a:p>
        </p:txBody>
      </p:sp>
      <p:pic>
        <p:nvPicPr>
          <p:cNvPr id="2" name="Picture 1" descr="6e_c02_18_tableservS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9050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4995" name="Rectangle 3"/>
          <p:cNvSpPr>
            <a:spLocks noGrp="1" noChangeArrowheads="1"/>
          </p:cNvSpPr>
          <p:nvPr>
            <p:ph type="body" idx="1"/>
          </p:nvPr>
        </p:nvSpPr>
        <p:spPr>
          <a:xfrm>
            <a:off x="390525" y="1143000"/>
            <a:ext cx="4371822" cy="3789362"/>
          </a:xfrm>
        </p:spPr>
        <p:txBody>
          <a:bodyPr/>
          <a:lstStyle/>
          <a:p>
            <a:pPr marL="0" indent="0" eaLnBrk="1" hangingPunct="1">
              <a:defRPr/>
            </a:pPr>
            <a:r>
              <a:rPr lang="en-US" dirty="0">
                <a:latin typeface="Arial Narrow" charset="0"/>
                <a:cs typeface="+mn-cs"/>
              </a:rPr>
              <a:t>Kitchen </a:t>
            </a:r>
            <a:r>
              <a:rPr lang="en-US" dirty="0" smtClean="0">
                <a:latin typeface="Arial Narrow" charset="0"/>
                <a:cs typeface="+mn-cs"/>
              </a:rPr>
              <a:t>staff:</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Avoid cross-contact </a:t>
            </a:r>
          </a:p>
          <a:p>
            <a:pPr marL="694944" lvl="2" indent="-347472" eaLnBrk="1" hangingPunct="1">
              <a:lnSpc>
                <a:spcPct val="100000"/>
              </a:lnSpc>
              <a:spcBef>
                <a:spcPts val="900"/>
              </a:spcBef>
              <a:defRPr/>
            </a:pPr>
            <a:r>
              <a:rPr lang="en-US" dirty="0" smtClean="0">
                <a:solidFill>
                  <a:schemeClr val="tx1"/>
                </a:solidFill>
                <a:latin typeface="Arial Narrow" charset="0"/>
              </a:rPr>
              <a:t>Do</a:t>
            </a:r>
            <a:r>
              <a:rPr lang="en-US" dirty="0" smtClean="0">
                <a:solidFill>
                  <a:srgbClr val="FF0000"/>
                </a:solidFill>
                <a:latin typeface="Arial Narrow" charset="0"/>
              </a:rPr>
              <a:t> </a:t>
            </a:r>
            <a:r>
              <a:rPr lang="en-US" dirty="0">
                <a:solidFill>
                  <a:srgbClr val="FF0000"/>
                </a:solidFill>
                <a:latin typeface="Arial Narrow" charset="0"/>
              </a:rPr>
              <a:t>NOT </a:t>
            </a:r>
            <a:r>
              <a:rPr lang="en-US" dirty="0">
                <a:latin typeface="Arial Narrow" charset="0"/>
              </a:rPr>
              <a:t>cook different types of food in the same fryer oil</a:t>
            </a:r>
          </a:p>
          <a:p>
            <a:pPr marL="694944" lvl="2" indent="-347472" eaLnBrk="1" hangingPunct="1">
              <a:lnSpc>
                <a:spcPct val="100000"/>
              </a:lnSpc>
              <a:spcBef>
                <a:spcPts val="900"/>
              </a:spcBef>
              <a:defRPr/>
            </a:pPr>
            <a:r>
              <a:rPr lang="en-US" dirty="0" smtClean="0">
                <a:solidFill>
                  <a:schemeClr val="tx1"/>
                </a:solidFill>
                <a:latin typeface="Arial Narrow" charset="0"/>
              </a:rPr>
              <a:t>Do</a:t>
            </a:r>
            <a:r>
              <a:rPr lang="en-US" dirty="0" smtClean="0">
                <a:solidFill>
                  <a:srgbClr val="FF0000"/>
                </a:solidFill>
                <a:latin typeface="Arial Narrow" charset="0"/>
              </a:rPr>
              <a:t> </a:t>
            </a:r>
            <a:r>
              <a:rPr lang="en-US" dirty="0">
                <a:solidFill>
                  <a:srgbClr val="FF0000"/>
                </a:solidFill>
                <a:latin typeface="Arial Narrow" charset="0"/>
              </a:rPr>
              <a:t>NOT </a:t>
            </a:r>
            <a:r>
              <a:rPr lang="en-US" dirty="0">
                <a:latin typeface="Arial Narrow" charset="0"/>
              </a:rPr>
              <a:t>put food on surfaces that have touched allergens</a:t>
            </a:r>
          </a:p>
          <a:p>
            <a:pPr marL="571500" lvl="1" indent="-457200" eaLnBrk="1" hangingPunct="1">
              <a:defRPr/>
            </a:pPr>
            <a:endParaRPr lang="en-US" dirty="0">
              <a:latin typeface="Arial Narrow" charset="0"/>
            </a:endParaRPr>
          </a:p>
        </p:txBody>
      </p:sp>
      <p:sp>
        <p:nvSpPr>
          <p:cNvPr id="8499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2-50</a:t>
            </a:r>
          </a:p>
        </p:txBody>
      </p:sp>
      <p:pic>
        <p:nvPicPr>
          <p:cNvPr id="4" name="Picture 3" descr="6e_c02_47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pic>
        <p:nvPicPr>
          <p:cNvPr id="5" name="Picture 4" descr="6e_c02_47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1768" y="3470275"/>
            <a:ext cx="2103120" cy="210312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6019" name="Rectangle 3"/>
          <p:cNvSpPr>
            <a:spLocks noGrp="1" noChangeArrowheads="1"/>
          </p:cNvSpPr>
          <p:nvPr>
            <p:ph type="body" idx="1"/>
          </p:nvPr>
        </p:nvSpPr>
        <p:spPr>
          <a:xfrm>
            <a:off x="390525" y="1143000"/>
            <a:ext cx="5429250" cy="4983163"/>
          </a:xfrm>
        </p:spPr>
        <p:txBody>
          <a:bodyPr/>
          <a:lstStyle/>
          <a:p>
            <a:pPr marL="0" indent="0" eaLnBrk="1" hangingPunct="1">
              <a:defRPr/>
            </a:pPr>
            <a:r>
              <a:rPr lang="en-US" dirty="0">
                <a:latin typeface="Arial Narrow" charset="0"/>
                <a:cs typeface="+mn-cs"/>
              </a:rPr>
              <a:t>Kitchen </a:t>
            </a:r>
            <a:r>
              <a:rPr lang="en-US" dirty="0" smtClean="0">
                <a:latin typeface="Arial Narrow" charset="0"/>
                <a:cs typeface="+mn-cs"/>
              </a:rPr>
              <a:t>staff:</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Avoid cross-contact </a:t>
            </a:r>
          </a:p>
          <a:p>
            <a:pPr lvl="2" eaLnBrk="1" hangingPunct="1">
              <a:defRPr/>
            </a:pPr>
            <a:r>
              <a:rPr lang="en-US" dirty="0">
                <a:solidFill>
                  <a:schemeClr val="tx1"/>
                </a:solidFill>
                <a:latin typeface="Arial Narrow" charset="0"/>
              </a:rPr>
              <a:t>Check recipes and ingredient labels</a:t>
            </a:r>
          </a:p>
          <a:p>
            <a:pPr lvl="2" eaLnBrk="1" hangingPunct="1">
              <a:defRPr/>
            </a:pPr>
            <a:r>
              <a:rPr lang="en-US" dirty="0">
                <a:solidFill>
                  <a:schemeClr val="tx1"/>
                </a:solidFill>
                <a:latin typeface="Arial Narrow" charset="0"/>
              </a:rPr>
              <a:t>Wash, rinse, and sanitize cookware, utensils, and equipment before preparing an allergen special order</a:t>
            </a:r>
          </a:p>
          <a:p>
            <a:pPr lvl="2" eaLnBrk="1" hangingPunct="1">
              <a:defRPr/>
            </a:pPr>
            <a:r>
              <a:rPr lang="en-US" dirty="0">
                <a:solidFill>
                  <a:schemeClr val="tx1"/>
                </a:solidFill>
                <a:latin typeface="Arial Narrow" charset="0"/>
              </a:rPr>
              <a:t>Make sure the allergen doesn’t touch anything for customers with food allergies (food, beverages, utensils, etc.)</a:t>
            </a:r>
          </a:p>
          <a:p>
            <a:pPr lvl="2" eaLnBrk="1" hangingPunct="1">
              <a:defRPr/>
            </a:pPr>
            <a:r>
              <a:rPr lang="en-US" dirty="0">
                <a:latin typeface="Arial Narrow" charset="0"/>
              </a:rPr>
              <a:t>Wash your hands and change gloves before prepping food</a:t>
            </a:r>
          </a:p>
          <a:p>
            <a:pPr lvl="2" eaLnBrk="1" hangingPunct="1">
              <a:defRPr/>
            </a:pPr>
            <a:r>
              <a:rPr lang="en-US" dirty="0">
                <a:latin typeface="Arial Narrow" charset="0"/>
              </a:rPr>
              <a:t>Label food packaged on-site for retail use</a:t>
            </a:r>
          </a:p>
          <a:p>
            <a:pPr marL="571500" lvl="1" indent="-457200" eaLnBrk="1" hangingPunct="1">
              <a:defRPr/>
            </a:pPr>
            <a:endParaRPr lang="en-US" dirty="0">
              <a:latin typeface="Arial Narrow" charset="0"/>
            </a:endParaRPr>
          </a:p>
        </p:txBody>
      </p:sp>
      <p:sp>
        <p:nvSpPr>
          <p:cNvPr id="8602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2-51</a:t>
            </a:r>
          </a:p>
        </p:txBody>
      </p:sp>
      <p:pic>
        <p:nvPicPr>
          <p:cNvPr id="6" name="Picture 5" descr="6e_c02_19_pantongs_r_Si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80616"/>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The Safe Food </a:t>
            </a:r>
            <a:r>
              <a:rPr lang="en-US" dirty="0" smtClean="0">
                <a:latin typeface="Arial Narrow" charset="0"/>
                <a:cs typeface="+mj-cs"/>
              </a:rPr>
              <a:t>Handler</a:t>
            </a:r>
            <a:endParaRPr lang="en-US" dirty="0">
              <a:latin typeface="Arial Narrow" charset="0"/>
              <a:cs typeface="+mj-cs"/>
            </a:endParaRPr>
          </a:p>
        </p:txBody>
      </p:sp>
      <p:sp>
        <p:nvSpPr>
          <p:cNvPr id="88067" name="Rectangle 3"/>
          <p:cNvSpPr>
            <a:spLocks noGrp="1" noChangeArrowheads="1"/>
          </p:cNvSpPr>
          <p:nvPr>
            <p:ph type="body" idx="1"/>
          </p:nvPr>
        </p:nvSpPr>
        <p:spPr>
          <a:xfrm>
            <a:off x="390525" y="1143000"/>
            <a:ext cx="8235950" cy="37893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Avoiding personal behaviors that can contaminate food</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Washing and caring for hands</a:t>
            </a:r>
          </a:p>
          <a:p>
            <a:pPr marL="347472" lvl="1" indent="-347472" eaLnBrk="1" hangingPunct="1">
              <a:lnSpc>
                <a:spcPct val="100000"/>
              </a:lnSpc>
              <a:spcBef>
                <a:spcPts val="900"/>
              </a:spcBef>
              <a:defRPr/>
            </a:pPr>
            <a:r>
              <a:rPr lang="en-US" dirty="0">
                <a:solidFill>
                  <a:srgbClr val="000000"/>
                </a:solidFill>
                <a:latin typeface="Arial Narrow" charset="0"/>
              </a:rPr>
              <a:t>Dressing for work and handling </a:t>
            </a:r>
            <a:r>
              <a:rPr lang="en-US" dirty="0" smtClean="0">
                <a:solidFill>
                  <a:srgbClr val="000000"/>
                </a:solidFill>
                <a:latin typeface="Arial Narrow" charset="0"/>
              </a:rPr>
              <a:t>work </a:t>
            </a:r>
            <a:r>
              <a:rPr lang="en-US" dirty="0">
                <a:solidFill>
                  <a:srgbClr val="000000"/>
                </a:solidFill>
                <a:latin typeface="Arial Narrow" charset="0"/>
              </a:rPr>
              <a:t>clothes</a:t>
            </a:r>
          </a:p>
          <a:p>
            <a:pPr marL="347472" lvl="1" indent="-347472" eaLnBrk="1" hangingPunct="1">
              <a:lnSpc>
                <a:spcPct val="100000"/>
              </a:lnSpc>
              <a:spcBef>
                <a:spcPts val="900"/>
              </a:spcBef>
              <a:defRPr/>
            </a:pPr>
            <a:r>
              <a:rPr lang="en-US" dirty="0">
                <a:solidFill>
                  <a:srgbClr val="000000"/>
                </a:solidFill>
                <a:latin typeface="Arial Narrow" charset="0"/>
              </a:rPr>
              <a:t>Limiting where staff can eat, drink, smoke, and chew gum or tobacco</a:t>
            </a:r>
          </a:p>
          <a:p>
            <a:pPr marL="347472" lvl="1" indent="-347472" eaLnBrk="1" hangingPunct="1">
              <a:lnSpc>
                <a:spcPct val="100000"/>
              </a:lnSpc>
              <a:spcBef>
                <a:spcPts val="900"/>
              </a:spcBef>
              <a:defRPr/>
            </a:pPr>
            <a:r>
              <a:rPr lang="en-US" dirty="0">
                <a:solidFill>
                  <a:srgbClr val="000000"/>
                </a:solidFill>
                <a:latin typeface="Arial Narrow" charset="0"/>
              </a:rPr>
              <a:t>Preventing staff who may be carrying pathogens from working with or around food, or from working in the operation</a:t>
            </a:r>
          </a:p>
        </p:txBody>
      </p:sp>
      <p:sp>
        <p:nvSpPr>
          <p:cNvPr id="8806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3-2</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3-3</a:t>
            </a:r>
          </a:p>
        </p:txBody>
      </p:sp>
      <p:pic>
        <p:nvPicPr>
          <p:cNvPr id="2" name="Picture 1" descr="6e_c03_02_smok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257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8938" y="158750"/>
            <a:ext cx="8307388" cy="519112"/>
          </a:xfrm>
        </p:spPr>
        <p:txBody>
          <a:bodyPr/>
          <a:lstStyle/>
          <a:p>
            <a:pPr eaLnBrk="1" hangingPunct="1">
              <a:defRPr/>
            </a:pPr>
            <a:r>
              <a:rPr lang="en-US" dirty="0">
                <a:latin typeface="Arial Narrow" charset="0"/>
                <a:cs typeface="+mj-cs"/>
              </a:rPr>
              <a:t>Contaminants</a:t>
            </a:r>
          </a:p>
        </p:txBody>
      </p:sp>
      <p:sp>
        <p:nvSpPr>
          <p:cNvPr id="20483" name="Rectangle 3"/>
          <p:cNvSpPr>
            <a:spLocks noGrp="1" noChangeArrowheads="1"/>
          </p:cNvSpPr>
          <p:nvPr>
            <p:ph idx="1"/>
          </p:nvPr>
        </p:nvSpPr>
        <p:spPr>
          <a:xfrm>
            <a:off x="393192" y="1143000"/>
            <a:ext cx="4062921" cy="4953000"/>
          </a:xfrm>
        </p:spPr>
        <p:txBody>
          <a:bodyPr/>
          <a:lstStyle/>
          <a:p>
            <a:pPr marL="0" indent="0" eaLnBrk="1" hangingPunct="1">
              <a:defRPr/>
            </a:pPr>
            <a:r>
              <a:rPr lang="en-US" dirty="0">
                <a:latin typeface="Arial Narrow" charset="0"/>
                <a:cs typeface="+mn-cs"/>
              </a:rPr>
              <a:t>Biological </a:t>
            </a:r>
            <a:r>
              <a:rPr lang="en-US" dirty="0" smtClean="0">
                <a:latin typeface="Arial Narrow" charset="0"/>
                <a:cs typeface="+mn-cs"/>
              </a:rPr>
              <a:t>contaminants: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Bacteria</a:t>
            </a:r>
          </a:p>
          <a:p>
            <a:pPr marL="347472" lvl="1" indent="-347472" eaLnBrk="1" hangingPunct="1">
              <a:lnSpc>
                <a:spcPct val="100000"/>
              </a:lnSpc>
              <a:spcBef>
                <a:spcPts val="900"/>
              </a:spcBef>
              <a:defRPr/>
            </a:pPr>
            <a:r>
              <a:rPr lang="en-US" dirty="0">
                <a:latin typeface="Arial Narrow" charset="0"/>
              </a:rPr>
              <a:t>Viruses</a:t>
            </a:r>
          </a:p>
          <a:p>
            <a:pPr marL="347472" lvl="1" indent="-347472" eaLnBrk="1" hangingPunct="1">
              <a:lnSpc>
                <a:spcPct val="100000"/>
              </a:lnSpc>
              <a:spcBef>
                <a:spcPts val="900"/>
              </a:spcBef>
              <a:defRPr/>
            </a:pPr>
            <a:r>
              <a:rPr lang="en-US" dirty="0">
                <a:latin typeface="Arial Narrow" charset="0"/>
              </a:rPr>
              <a:t>Parasites</a:t>
            </a:r>
          </a:p>
          <a:p>
            <a:pPr marL="347472" lvl="1" indent="-347472" eaLnBrk="1" hangingPunct="1">
              <a:lnSpc>
                <a:spcPct val="100000"/>
              </a:lnSpc>
              <a:spcBef>
                <a:spcPts val="900"/>
              </a:spcBef>
              <a:defRPr/>
            </a:pPr>
            <a:r>
              <a:rPr lang="en-US" dirty="0">
                <a:latin typeface="Arial Narrow" charset="0"/>
              </a:rPr>
              <a:t>Fungi</a:t>
            </a:r>
          </a:p>
        </p:txBody>
      </p:sp>
      <p:sp>
        <p:nvSpPr>
          <p:cNvPr id="204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1-8</a:t>
            </a:r>
          </a:p>
        </p:txBody>
      </p:sp>
      <p:pic>
        <p:nvPicPr>
          <p:cNvPr id="2" name="Picture 1" descr="6e_c01_4_Staph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7"/>
          <p:cNvSpPr>
            <a:spLocks noGrp="1" noChangeArrowheads="1"/>
          </p:cNvSpPr>
          <p:nvPr>
            <p:ph type="body" idx="1"/>
          </p:nvPr>
        </p:nvSpPr>
        <p:spPr>
          <a:xfrm>
            <a:off x="390525" y="1143000"/>
            <a:ext cx="5503863" cy="4483417"/>
          </a:xfrm>
        </p:spPr>
        <p:txBody>
          <a:bodyPr/>
          <a:lstStyle/>
          <a:p>
            <a:pPr eaLnBrk="1" hangingPunct="1">
              <a:defRPr/>
            </a:pPr>
            <a:r>
              <a:rPr lang="en-US" dirty="0">
                <a:latin typeface="Arial Narrow" charset="0"/>
                <a:cs typeface="+mn-cs"/>
              </a:rPr>
              <a:t>Actions </a:t>
            </a:r>
            <a:r>
              <a:rPr lang="en-US" dirty="0" smtClean="0">
                <a:latin typeface="Arial Narrow" charset="0"/>
                <a:cs typeface="+mn-cs"/>
              </a:rPr>
              <a:t>that can contaminate food:</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Scratching </a:t>
            </a:r>
            <a:r>
              <a:rPr lang="en-US" sz="2200" b="0" dirty="0">
                <a:solidFill>
                  <a:srgbClr val="000000"/>
                </a:solidFill>
                <a:latin typeface="Arial Narrow"/>
                <a:cs typeface="Arial Narrow"/>
              </a:rPr>
              <a:t>the scalp</a:t>
            </a:r>
            <a:r>
              <a:rPr lang="en-US" sz="2200" b="0" dirty="0">
                <a:solidFill>
                  <a:schemeClr val="tx1"/>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Running </a:t>
            </a:r>
            <a:r>
              <a:rPr lang="en-US" sz="2200" b="0" dirty="0">
                <a:solidFill>
                  <a:srgbClr val="000000"/>
                </a:solidFill>
                <a:latin typeface="Arial Narrow"/>
                <a:cs typeface="Arial Narrow"/>
              </a:rPr>
              <a:t>fingers through hair</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Wiping </a:t>
            </a:r>
            <a:r>
              <a:rPr lang="en-US" sz="2200" b="0" dirty="0">
                <a:solidFill>
                  <a:srgbClr val="000000"/>
                </a:solidFill>
                <a:latin typeface="Arial Narrow"/>
                <a:cs typeface="Arial Narrow"/>
              </a:rPr>
              <a:t>or touching the </a:t>
            </a:r>
            <a:r>
              <a:rPr lang="en-US" sz="2200" b="0" dirty="0" smtClean="0">
                <a:solidFill>
                  <a:srgbClr val="000000"/>
                </a:solidFill>
                <a:latin typeface="Arial Narrow"/>
                <a:cs typeface="Arial Narrow"/>
              </a:rPr>
              <a:t>nose                                                            </a:t>
            </a:r>
            <a:endParaRPr lang="en-US" sz="2200" b="0" dirty="0">
              <a:solidFill>
                <a:srgbClr val="000000"/>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Rubbing </a:t>
            </a:r>
            <a:r>
              <a:rPr lang="en-US" sz="2200" b="0" dirty="0">
                <a:solidFill>
                  <a:srgbClr val="000000"/>
                </a:solidFill>
                <a:latin typeface="Arial Narrow"/>
                <a:cs typeface="Arial Narrow"/>
              </a:rPr>
              <a:t>an ear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Touching </a:t>
            </a:r>
            <a:r>
              <a:rPr lang="en-US" sz="2200" b="0" dirty="0">
                <a:solidFill>
                  <a:srgbClr val="000000"/>
                </a:solidFill>
                <a:latin typeface="Arial Narrow"/>
                <a:cs typeface="Arial Narrow"/>
              </a:rPr>
              <a:t>a pimple or infected wound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Wearing </a:t>
            </a:r>
            <a:r>
              <a:rPr lang="en-US" sz="2200" b="0" dirty="0">
                <a:solidFill>
                  <a:srgbClr val="000000"/>
                </a:solidFill>
                <a:latin typeface="Arial Narrow"/>
                <a:cs typeface="Arial Narrow"/>
              </a:rPr>
              <a:t>a dirty uniform</a:t>
            </a:r>
            <a:r>
              <a:rPr lang="en-US" sz="2200" b="0" dirty="0">
                <a:solidFill>
                  <a:srgbClr val="1E5299"/>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Coughing </a:t>
            </a:r>
            <a:r>
              <a:rPr lang="en-US" sz="2200" b="0" dirty="0">
                <a:solidFill>
                  <a:srgbClr val="000000"/>
                </a:solidFill>
                <a:latin typeface="Arial Narrow"/>
                <a:cs typeface="Arial Narrow"/>
              </a:rPr>
              <a:t>or sneezing into the hand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Spitting </a:t>
            </a:r>
            <a:r>
              <a:rPr lang="en-US" sz="2200" b="0" dirty="0">
                <a:solidFill>
                  <a:srgbClr val="000000"/>
                </a:solidFill>
                <a:latin typeface="Arial Narrow"/>
                <a:cs typeface="Arial Narrow"/>
              </a:rPr>
              <a:t>in the operation</a:t>
            </a:r>
            <a:endParaRPr lang="en-US" sz="2200" dirty="0">
              <a:latin typeface="Arial Narrow"/>
              <a:cs typeface="Arial Narrow"/>
            </a:endParaRPr>
          </a:p>
        </p:txBody>
      </p:sp>
      <p:sp>
        <p:nvSpPr>
          <p:cNvPr id="90115" name="Rectangle 26"/>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How </a:t>
            </a:r>
            <a:r>
              <a:rPr lang="en-US" dirty="0" smtClean="0">
                <a:latin typeface="Arial Narrow" charset="0"/>
                <a:cs typeface="+mj-cs"/>
              </a:rPr>
              <a:t>Food Handlers </a:t>
            </a:r>
            <a:r>
              <a:rPr lang="en-US" dirty="0">
                <a:latin typeface="Arial Narrow" charset="0"/>
                <a:cs typeface="+mj-cs"/>
              </a:rPr>
              <a:t>Can Contaminate Food</a:t>
            </a:r>
          </a:p>
        </p:txBody>
      </p:sp>
      <p:sp>
        <p:nvSpPr>
          <p:cNvPr id="901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3-4</a:t>
            </a:r>
          </a:p>
        </p:txBody>
      </p:sp>
      <p:pic>
        <p:nvPicPr>
          <p:cNvPr id="3" name="Picture 2" descr="6e_c03_04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4184904"/>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3-5</a:t>
            </a:r>
          </a:p>
        </p:txBody>
      </p:sp>
      <p:pic>
        <p:nvPicPr>
          <p:cNvPr id="2" name="Picture 1" descr="6e_c03_04_lea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0525" y="1165879"/>
            <a:ext cx="8235950" cy="8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tIns="0" anchor="t" anchorCtr="0">
            <a:no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spcBef>
                <a:spcPts val="900"/>
              </a:spcBef>
              <a:defRPr/>
            </a:pPr>
            <a:r>
              <a:rPr lang="en-US" sz="2400" dirty="0" smtClean="0">
                <a:solidFill>
                  <a:schemeClr val="accent1"/>
                </a:solidFill>
                <a:latin typeface="+mj-lt"/>
                <a:cs typeface="+mn-cs"/>
              </a:rPr>
              <a:t>How to wash hands (should take at least 20 seconds):</a:t>
            </a:r>
          </a:p>
          <a:p>
            <a:pPr>
              <a:spcBef>
                <a:spcPct val="30000"/>
              </a:spcBef>
              <a:defRPr/>
            </a:pPr>
            <a:r>
              <a:rPr lang="en-US" sz="2400" dirty="0" smtClean="0">
                <a:solidFill>
                  <a:srgbClr val="000000"/>
                </a:solidFill>
                <a:cs typeface="Times New Roman" charset="0"/>
              </a:rPr>
              <a:t>	   </a:t>
            </a:r>
          </a:p>
        </p:txBody>
      </p:sp>
      <p:sp>
        <p:nvSpPr>
          <p:cNvPr id="92163" name="Text Box 3"/>
          <p:cNvSpPr txBox="1">
            <a:spLocks noChangeArrowheads="1"/>
          </p:cNvSpPr>
          <p:nvPr/>
        </p:nvSpPr>
        <p:spPr bwMode="auto">
          <a:xfrm>
            <a:off x="636953" y="2709863"/>
            <a:ext cx="26517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1. Wet hands and arms. </a:t>
            </a:r>
            <a:r>
              <a:rPr lang="en-US" sz="1400" b="0" dirty="0" smtClean="0">
                <a:solidFill>
                  <a:schemeClr val="tx1"/>
                </a:solidFill>
                <a:cs typeface="+mn-cs"/>
              </a:rPr>
              <a:t>Use running water as hot as you can comfortably stand. It should be at least 100</a:t>
            </a:r>
            <a:r>
              <a:rPr lang="en-US" sz="1400" b="0" baseline="30000" dirty="0" smtClean="0">
                <a:solidFill>
                  <a:schemeClr val="tx1"/>
                </a:solidFill>
                <a:cs typeface="Times New Roman" charset="0"/>
              </a:rPr>
              <a:t>°</a:t>
            </a:r>
            <a:r>
              <a:rPr lang="en-US" sz="1400" b="0" dirty="0" smtClean="0">
                <a:solidFill>
                  <a:schemeClr val="tx1"/>
                </a:solidFill>
                <a:cs typeface="Times New Roman" charset="0"/>
              </a:rPr>
              <a:t>F(38</a:t>
            </a:r>
            <a:r>
              <a:rPr lang="en-US" sz="1400" b="0" baseline="30000" dirty="0" smtClean="0">
                <a:solidFill>
                  <a:schemeClr val="tx1"/>
                </a:solidFill>
                <a:cs typeface="Times New Roman" charset="0"/>
              </a:rPr>
              <a:t>°</a:t>
            </a:r>
            <a:r>
              <a:rPr lang="en-US" sz="1400" b="0" dirty="0" smtClean="0">
                <a:solidFill>
                  <a:schemeClr val="tx1"/>
                </a:solidFill>
                <a:cs typeface="Times New Roman" charset="0"/>
              </a:rPr>
              <a:t>C).</a:t>
            </a:r>
          </a:p>
        </p:txBody>
      </p:sp>
      <p:sp>
        <p:nvSpPr>
          <p:cNvPr id="92164" name="Text Box 4"/>
          <p:cNvSpPr txBox="1">
            <a:spLocks noChangeArrowheads="1"/>
          </p:cNvSpPr>
          <p:nvPr/>
        </p:nvSpPr>
        <p:spPr bwMode="auto">
          <a:xfrm>
            <a:off x="6186071" y="2835773"/>
            <a:ext cx="231578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3. Scrub hands and arms vigorously. </a:t>
            </a:r>
            <a:r>
              <a:rPr lang="en-US" sz="1400" b="0" dirty="0" smtClean="0">
                <a:solidFill>
                  <a:schemeClr val="tx1"/>
                </a:solidFill>
                <a:cs typeface="+mn-cs"/>
              </a:rPr>
              <a:t>Scrub them for 10 to 15 seconds.</a:t>
            </a:r>
            <a:r>
              <a:rPr lang="en-US" sz="1400" dirty="0" smtClean="0">
                <a:solidFill>
                  <a:schemeClr val="tx1"/>
                </a:solidFill>
                <a:cs typeface="+mn-cs"/>
              </a:rPr>
              <a:t> </a:t>
            </a:r>
            <a:r>
              <a:rPr lang="en-US" sz="1400" b="0" dirty="0" smtClean="0">
                <a:solidFill>
                  <a:schemeClr val="tx1"/>
                </a:solidFill>
                <a:cs typeface="+mn-cs"/>
              </a:rPr>
              <a:t>Clean under fingernails and between fingers.</a:t>
            </a:r>
            <a:endParaRPr lang="en-US" sz="1400" b="0" dirty="0" smtClean="0">
              <a:solidFill>
                <a:schemeClr val="tx1"/>
              </a:solidFill>
              <a:cs typeface="Times New Roman" charset="0"/>
            </a:endParaRPr>
          </a:p>
        </p:txBody>
      </p:sp>
      <p:sp>
        <p:nvSpPr>
          <p:cNvPr id="92165" name="Text Box 5"/>
          <p:cNvSpPr txBox="1">
            <a:spLocks noChangeArrowheads="1"/>
          </p:cNvSpPr>
          <p:nvPr/>
        </p:nvSpPr>
        <p:spPr bwMode="auto">
          <a:xfrm>
            <a:off x="636953" y="5302250"/>
            <a:ext cx="25336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4. Rinse hands and arms thoroughly. </a:t>
            </a:r>
            <a:r>
              <a:rPr lang="en-US" sz="1400" b="0" dirty="0" smtClean="0">
                <a:solidFill>
                  <a:schemeClr val="tx1"/>
                </a:solidFill>
                <a:cs typeface="+mn-cs"/>
              </a:rPr>
              <a:t>Use running warm water. </a:t>
            </a:r>
            <a:endParaRPr lang="en-US" sz="1400" b="0" dirty="0" smtClean="0">
              <a:solidFill>
                <a:schemeClr val="tx1"/>
              </a:solidFill>
              <a:cs typeface="Times New Roman" charset="0"/>
            </a:endParaRPr>
          </a:p>
        </p:txBody>
      </p:sp>
      <p:sp>
        <p:nvSpPr>
          <p:cNvPr id="92166" name="Text Box 6"/>
          <p:cNvSpPr txBox="1">
            <a:spLocks noChangeArrowheads="1"/>
          </p:cNvSpPr>
          <p:nvPr/>
        </p:nvSpPr>
        <p:spPr bwMode="auto">
          <a:xfrm>
            <a:off x="3410712" y="5302250"/>
            <a:ext cx="287337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5. Dry hands and arms. </a:t>
            </a:r>
            <a:r>
              <a:rPr lang="en-US" sz="1400" b="0" dirty="0" smtClean="0">
                <a:solidFill>
                  <a:schemeClr val="tx1"/>
                </a:solidFill>
                <a:cs typeface="+mn-cs"/>
              </a:rPr>
              <a:t>Use a single-use paper towel or hand dryer. Consider using a paper towel to turn off the faucet and open the restroom door.</a:t>
            </a:r>
            <a:endParaRPr lang="en-US" sz="1400" b="0" dirty="0" smtClean="0">
              <a:solidFill>
                <a:schemeClr val="tx1"/>
              </a:solidFill>
              <a:cs typeface="Times New Roman" charset="0"/>
            </a:endParaRPr>
          </a:p>
        </p:txBody>
      </p:sp>
      <p:sp>
        <p:nvSpPr>
          <p:cNvPr id="92167" name="Rectangle 7"/>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Handwashing</a:t>
            </a:r>
          </a:p>
        </p:txBody>
      </p:sp>
      <p:sp>
        <p:nvSpPr>
          <p:cNvPr id="92168" name="Text Box 8"/>
          <p:cNvSpPr txBox="1">
            <a:spLocks noChangeArrowheads="1"/>
          </p:cNvSpPr>
          <p:nvPr/>
        </p:nvSpPr>
        <p:spPr bwMode="auto">
          <a:xfrm>
            <a:off x="3413172" y="2709863"/>
            <a:ext cx="19589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2. Apply soap. </a:t>
            </a:r>
            <a:r>
              <a:rPr lang="en-US" sz="1400" b="0" dirty="0" smtClean="0">
                <a:solidFill>
                  <a:schemeClr val="tx1"/>
                </a:solidFill>
                <a:cs typeface="+mn-cs"/>
              </a:rPr>
              <a:t>Apply enough to build up a good lather</a:t>
            </a:r>
            <a:r>
              <a:rPr lang="en-US" sz="1200" b="0" dirty="0" smtClean="0">
                <a:solidFill>
                  <a:schemeClr val="tx1"/>
                </a:solidFill>
                <a:cs typeface="+mn-cs"/>
              </a:rPr>
              <a:t>.</a:t>
            </a:r>
            <a:endParaRPr lang="en-US" sz="1200" b="0" dirty="0" smtClean="0">
              <a:solidFill>
                <a:schemeClr val="tx1"/>
              </a:solidFill>
              <a:cs typeface="Times New Roman" charset="0"/>
            </a:endParaRPr>
          </a:p>
        </p:txBody>
      </p:sp>
      <p:sp>
        <p:nvSpPr>
          <p:cNvPr id="92169"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3-6</a:t>
            </a:r>
          </a:p>
        </p:txBody>
      </p:sp>
      <p:pic>
        <p:nvPicPr>
          <p:cNvPr id="2" name="Picture 1" descr="6e_c03_05_2_SoapDis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997" y="1666875"/>
            <a:ext cx="1958975" cy="103692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17" y="1666875"/>
            <a:ext cx="1955870" cy="103692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682" y="1668427"/>
            <a:ext cx="1958975" cy="103381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6432" y="4264025"/>
            <a:ext cx="1953127" cy="103692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789" y="4264025"/>
            <a:ext cx="1953127" cy="1036922"/>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When to Wash Hands</a:t>
            </a:r>
          </a:p>
        </p:txBody>
      </p:sp>
      <p:sp>
        <p:nvSpPr>
          <p:cNvPr id="93187" name="Rectangle 1027"/>
          <p:cNvSpPr>
            <a:spLocks noGrp="1" noChangeArrowheads="1"/>
          </p:cNvSpPr>
          <p:nvPr>
            <p:ph type="body" idx="1"/>
          </p:nvPr>
        </p:nvSpPr>
        <p:spPr>
          <a:xfrm>
            <a:off x="390525" y="1143000"/>
            <a:ext cx="5035550" cy="4983163"/>
          </a:xfrm>
        </p:spPr>
        <p:txBody>
          <a:bodyPr/>
          <a:lstStyle/>
          <a:p>
            <a:pPr marL="0" indent="0" eaLnBrk="1" hangingPunct="1">
              <a:defRPr/>
            </a:pPr>
            <a:r>
              <a:rPr lang="en-US" dirty="0">
                <a:latin typeface="Arial Narrow" charset="0"/>
                <a:cs typeface="+mn-cs"/>
              </a:rPr>
              <a:t>Food handlers must wash their hands </a:t>
            </a:r>
            <a:r>
              <a:rPr lang="en-US" i="1" dirty="0">
                <a:latin typeface="Arial Narrow" charset="0"/>
                <a:cs typeface="+mn-cs"/>
              </a:rPr>
              <a:t>before</a:t>
            </a:r>
            <a:r>
              <a:rPr lang="en-US" dirty="0">
                <a:latin typeface="Arial Narrow" charset="0"/>
                <a:cs typeface="+mn-cs"/>
              </a:rPr>
              <a:t> they start work and </a:t>
            </a:r>
            <a:r>
              <a:rPr lang="en-US" i="1" dirty="0">
                <a:latin typeface="Arial Narrow" charset="0"/>
                <a:cs typeface="+mn-cs"/>
              </a:rPr>
              <a:t>after</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Using the restroom</a:t>
            </a:r>
          </a:p>
          <a:p>
            <a:pPr marL="347472" lvl="1" indent="-347472" eaLnBrk="1" hangingPunct="1">
              <a:lnSpc>
                <a:spcPct val="100000"/>
              </a:lnSpc>
              <a:spcBef>
                <a:spcPts val="900"/>
              </a:spcBef>
              <a:defRPr/>
            </a:pPr>
            <a:r>
              <a:rPr lang="en-US" dirty="0">
                <a:latin typeface="Arial Narrow" charset="0"/>
              </a:rPr>
              <a:t>Handling raw meat, poultry, and </a:t>
            </a:r>
            <a:br>
              <a:rPr lang="en-US" dirty="0">
                <a:latin typeface="Arial Narrow" charset="0"/>
              </a:rPr>
            </a:br>
            <a:r>
              <a:rPr lang="en-US" dirty="0">
                <a:latin typeface="Arial Narrow" charset="0"/>
              </a:rPr>
              <a:t>seafood (before </a:t>
            </a:r>
            <a:r>
              <a:rPr lang="en-US" i="1" dirty="0">
                <a:latin typeface="Arial Narrow" charset="0"/>
              </a:rPr>
              <a:t>and</a:t>
            </a:r>
            <a:r>
              <a:rPr lang="en-US" dirty="0">
                <a:latin typeface="Arial Narrow" charset="0"/>
              </a:rPr>
              <a:t> after)</a:t>
            </a:r>
          </a:p>
          <a:p>
            <a:pPr marL="347472" lvl="1" indent="-347472" eaLnBrk="1" hangingPunct="1">
              <a:lnSpc>
                <a:spcPct val="100000"/>
              </a:lnSpc>
              <a:spcBef>
                <a:spcPts val="900"/>
              </a:spcBef>
              <a:defRPr/>
            </a:pPr>
            <a:r>
              <a:rPr lang="en-US" dirty="0">
                <a:latin typeface="Arial Narrow" charset="0"/>
              </a:rPr>
              <a:t>Touching the hair, face, or body</a:t>
            </a:r>
          </a:p>
          <a:p>
            <a:pPr marL="347472" lvl="1" indent="-347472" eaLnBrk="1" hangingPunct="1">
              <a:lnSpc>
                <a:spcPct val="100000"/>
              </a:lnSpc>
              <a:spcBef>
                <a:spcPts val="900"/>
              </a:spcBef>
              <a:defRPr/>
            </a:pPr>
            <a:r>
              <a:rPr lang="en-US" dirty="0">
                <a:latin typeface="Arial Narrow" charset="0"/>
              </a:rPr>
              <a:t>Sneezing, coughing, or using </a:t>
            </a:r>
            <a:br>
              <a:rPr lang="en-US" dirty="0">
                <a:latin typeface="Arial Narrow" charset="0"/>
              </a:rPr>
            </a:br>
            <a:r>
              <a:rPr lang="en-US" dirty="0">
                <a:latin typeface="Arial Narrow" charset="0"/>
              </a:rPr>
              <a:t>a tissue</a:t>
            </a:r>
          </a:p>
          <a:p>
            <a:pPr marL="347472" lvl="1" indent="-347472" eaLnBrk="1" hangingPunct="1">
              <a:lnSpc>
                <a:spcPct val="100000"/>
              </a:lnSpc>
              <a:spcBef>
                <a:spcPts val="900"/>
              </a:spcBef>
              <a:defRPr/>
            </a:pPr>
            <a:r>
              <a:rPr lang="en-US" dirty="0">
                <a:latin typeface="Arial Narrow" charset="0"/>
              </a:rPr>
              <a:t>Eating, drinking, smoking, or chewing gum or tobacco</a:t>
            </a:r>
          </a:p>
          <a:p>
            <a:pPr marL="347472" lvl="1" indent="-347472" eaLnBrk="1" hangingPunct="1">
              <a:lnSpc>
                <a:spcPct val="100000"/>
              </a:lnSpc>
              <a:spcBef>
                <a:spcPts val="900"/>
              </a:spcBef>
              <a:defRPr/>
            </a:pPr>
            <a:r>
              <a:rPr lang="en-US" dirty="0">
                <a:solidFill>
                  <a:srgbClr val="000000"/>
                </a:solidFill>
                <a:latin typeface="Arial Narrow" charset="0"/>
              </a:rPr>
              <a:t>Handling chemicals that might </a:t>
            </a:r>
            <a:br>
              <a:rPr lang="en-US" dirty="0">
                <a:solidFill>
                  <a:srgbClr val="000000"/>
                </a:solidFill>
                <a:latin typeface="Arial Narrow" charset="0"/>
              </a:rPr>
            </a:br>
            <a:r>
              <a:rPr lang="en-US" dirty="0">
                <a:solidFill>
                  <a:srgbClr val="000000"/>
                </a:solidFill>
                <a:latin typeface="Arial Narrow" charset="0"/>
              </a:rPr>
              <a:t>affect food safety</a:t>
            </a:r>
            <a:endParaRPr lang="en-US" dirty="0">
              <a:latin typeface="Arial Narrow" charset="0"/>
            </a:endParaRPr>
          </a:p>
          <a:p>
            <a:pPr marL="571500" lvl="1" indent="-457200" eaLnBrk="1" hangingPunct="1">
              <a:defRPr/>
            </a:pPr>
            <a:endParaRPr lang="en-US" dirty="0">
              <a:latin typeface="Arial Narrow" charset="0"/>
            </a:endParaRPr>
          </a:p>
        </p:txBody>
      </p:sp>
      <p:sp>
        <p:nvSpPr>
          <p:cNvPr id="93188" name="Text Box 205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3-7</a:t>
            </a:r>
          </a:p>
        </p:txBody>
      </p:sp>
      <p:pic>
        <p:nvPicPr>
          <p:cNvPr id="2" name="Picture 1"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When to Wash Hands</a:t>
            </a:r>
          </a:p>
        </p:txBody>
      </p:sp>
      <p:sp>
        <p:nvSpPr>
          <p:cNvPr id="97283" name="Rectangle 4"/>
          <p:cNvSpPr>
            <a:spLocks noChangeArrowheads="1"/>
          </p:cNvSpPr>
          <p:nvPr/>
        </p:nvSpPr>
        <p:spPr bwMode="auto">
          <a:xfrm>
            <a:off x="390524" y="1143000"/>
            <a:ext cx="57054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77800">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Food handlers must wash their </a:t>
            </a:r>
            <a:r>
              <a:rPr lang="en-US" sz="2400" dirty="0" smtClean="0">
                <a:solidFill>
                  <a:srgbClr val="005CAB"/>
                </a:solidFill>
                <a:latin typeface="+mj-lt"/>
                <a:ea typeface="+mn-ea"/>
                <a:cs typeface="+mn-cs"/>
              </a:rPr>
              <a:t>hands after</a:t>
            </a:r>
            <a:r>
              <a:rPr lang="en-US" sz="2400" dirty="0">
                <a:solidFill>
                  <a:srgbClr val="005CAB"/>
                </a:solidFill>
                <a:latin typeface="+mj-lt"/>
                <a:ea typeface="+mn-ea"/>
                <a:cs typeface="+mn-cs"/>
              </a:rPr>
              <a:t>: </a:t>
            </a:r>
            <a:endParaRPr lang="en-US" sz="1800" i="1" dirty="0">
              <a:solidFill>
                <a:srgbClr val="005CAB"/>
              </a:solidFill>
              <a:latin typeface="+mj-lt"/>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Taking out garbage</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Clearing tables or busing </a:t>
            </a:r>
            <a:r>
              <a:rPr lang="en-US" sz="2200" b="0" dirty="0" smtClean="0">
                <a:solidFill>
                  <a:srgbClr val="000000"/>
                </a:solidFill>
                <a:latin typeface="+mj-lt"/>
                <a:ea typeface="+mn-ea"/>
                <a:cs typeface="+mn-cs"/>
              </a:rPr>
              <a:t>dirty dishes </a:t>
            </a:r>
            <a:endParaRPr lang="en-US" sz="2200" b="0" dirty="0">
              <a:solidFill>
                <a:srgbClr val="000000"/>
              </a:solidFill>
              <a:latin typeface="+mj-lt"/>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Touching clothing or aprons</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Handling money</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Leaving and returning to the kitchen/prep area.</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Handling service animals or aquatic animals</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Touching anything else that </a:t>
            </a:r>
            <a:r>
              <a:rPr lang="en-US" sz="2200" b="0" dirty="0" smtClean="0">
                <a:solidFill>
                  <a:srgbClr val="000000"/>
                </a:solidFill>
                <a:latin typeface="+mj-lt"/>
                <a:ea typeface="+mn-ea"/>
                <a:cs typeface="+mn-cs"/>
              </a:rPr>
              <a:t>may               contaminate </a:t>
            </a:r>
            <a:r>
              <a:rPr lang="en-US" sz="2200" b="0" dirty="0">
                <a:solidFill>
                  <a:srgbClr val="000000"/>
                </a:solidFill>
                <a:latin typeface="+mj-lt"/>
                <a:ea typeface="+mn-ea"/>
                <a:cs typeface="+mn-cs"/>
              </a:rPr>
              <a:t>hands</a:t>
            </a:r>
          </a:p>
        </p:txBody>
      </p:sp>
      <p:sp>
        <p:nvSpPr>
          <p:cNvPr id="94212"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3-8</a:t>
            </a:r>
          </a:p>
        </p:txBody>
      </p:sp>
      <p:pic>
        <p:nvPicPr>
          <p:cNvPr id="8" name="Picture 7"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Hand Antiseptics</a:t>
            </a:r>
          </a:p>
        </p:txBody>
      </p:sp>
      <p:sp>
        <p:nvSpPr>
          <p:cNvPr id="95235" name="Rectangle 3"/>
          <p:cNvSpPr>
            <a:spLocks noGrp="1" noChangeArrowheads="1"/>
          </p:cNvSpPr>
          <p:nvPr>
            <p:ph type="body" idx="1"/>
          </p:nvPr>
        </p:nvSpPr>
        <p:spPr>
          <a:xfrm>
            <a:off x="390525" y="1143000"/>
            <a:ext cx="5033962" cy="4983163"/>
          </a:xfrm>
        </p:spPr>
        <p:txBody>
          <a:bodyPr/>
          <a:lstStyle/>
          <a:p>
            <a:pPr eaLnBrk="1" hangingPunct="1">
              <a:defRPr/>
            </a:pPr>
            <a:r>
              <a:rPr lang="en-US" dirty="0">
                <a:latin typeface="Arial Narrow" charset="0"/>
                <a:cs typeface="+mn-cs"/>
              </a:rPr>
              <a:t>Hand </a:t>
            </a:r>
            <a:r>
              <a:rPr lang="en-US" dirty="0" smtClean="0">
                <a:latin typeface="Arial Narrow" charset="0"/>
                <a:cs typeface="+mn-cs"/>
              </a:rPr>
              <a:t>antiseptics: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Liquids or gels used to lower the number </a:t>
            </a:r>
            <a:r>
              <a:rPr lang="en-US" dirty="0" smtClean="0">
                <a:latin typeface="Arial Narrow" charset="0"/>
              </a:rPr>
              <a:t/>
            </a:r>
            <a:br>
              <a:rPr lang="en-US" dirty="0" smtClean="0">
                <a:latin typeface="Arial Narrow" charset="0"/>
              </a:rPr>
            </a:br>
            <a:r>
              <a:rPr lang="en-US" dirty="0" smtClean="0">
                <a:latin typeface="Arial Narrow" charset="0"/>
              </a:rPr>
              <a:t>of </a:t>
            </a:r>
            <a:r>
              <a:rPr lang="en-US" dirty="0">
                <a:latin typeface="Arial Narrow" charset="0"/>
              </a:rPr>
              <a:t>pathogens on skin</a:t>
            </a:r>
          </a:p>
          <a:p>
            <a:pPr marL="347472" lvl="1" indent="-347472" eaLnBrk="1" hangingPunct="1">
              <a:lnSpc>
                <a:spcPct val="100000"/>
              </a:lnSpc>
              <a:spcBef>
                <a:spcPts val="900"/>
              </a:spcBef>
              <a:defRPr/>
            </a:pPr>
            <a:r>
              <a:rPr lang="en-US" dirty="0">
                <a:latin typeface="Arial Narrow" charset="0"/>
              </a:rPr>
              <a:t>Must comply with the CFR and </a:t>
            </a:r>
            <a:r>
              <a:rPr lang="en-US" dirty="0" smtClean="0">
                <a:latin typeface="Arial Narrow" charset="0"/>
              </a:rPr>
              <a:t/>
            </a:r>
            <a:br>
              <a:rPr lang="en-US" dirty="0" smtClean="0">
                <a:latin typeface="Arial Narrow" charset="0"/>
              </a:rPr>
            </a:br>
            <a:r>
              <a:rPr lang="en-US" dirty="0" smtClean="0">
                <a:latin typeface="Arial Narrow" charset="0"/>
              </a:rPr>
              <a:t>FDA </a:t>
            </a:r>
            <a:r>
              <a:rPr lang="en-US" dirty="0">
                <a:latin typeface="Arial Narrow" charset="0"/>
              </a:rPr>
              <a:t>standards</a:t>
            </a:r>
          </a:p>
          <a:p>
            <a:pPr marL="347472" lvl="1" indent="-347472" eaLnBrk="1" hangingPunct="1">
              <a:lnSpc>
                <a:spcPct val="100000"/>
              </a:lnSpc>
              <a:spcBef>
                <a:spcPts val="900"/>
              </a:spcBef>
              <a:defRPr/>
            </a:pPr>
            <a:r>
              <a:rPr lang="en-US" dirty="0">
                <a:latin typeface="Arial Narrow" charset="0"/>
              </a:rPr>
              <a:t>Should be used only </a:t>
            </a:r>
            <a:r>
              <a:rPr lang="en-US" i="1" dirty="0">
                <a:latin typeface="Arial Narrow" charset="0"/>
              </a:rPr>
              <a:t>after</a:t>
            </a:r>
            <a:r>
              <a:rPr lang="en-US" dirty="0">
                <a:latin typeface="Arial Narrow" charset="0"/>
              </a:rPr>
              <a:t> handwashing </a:t>
            </a:r>
          </a:p>
          <a:p>
            <a:pPr marL="347472" lvl="1" indent="-347472" eaLnBrk="1" hangingPunct="1">
              <a:lnSpc>
                <a:spcPct val="100000"/>
              </a:lnSpc>
              <a:spcBef>
                <a:spcPts val="900"/>
              </a:spcBef>
              <a:defRPr/>
            </a:pPr>
            <a:r>
              <a:rPr lang="en-US" dirty="0">
                <a:latin typeface="Arial Narrow" charset="0"/>
              </a:rPr>
              <a:t>Must </a:t>
            </a:r>
            <a:r>
              <a:rPr lang="en-US" dirty="0" smtClean="0">
                <a:solidFill>
                  <a:srgbClr val="CC0000"/>
                </a:solidFill>
                <a:latin typeface="Arial Narrow" charset="0"/>
              </a:rPr>
              <a:t>NEVER</a:t>
            </a:r>
            <a:r>
              <a:rPr lang="en-US" dirty="0" smtClean="0">
                <a:latin typeface="Arial Narrow" charset="0"/>
              </a:rPr>
              <a:t> </a:t>
            </a:r>
            <a:r>
              <a:rPr lang="en-US" dirty="0">
                <a:latin typeface="Arial Narrow" charset="0"/>
              </a:rPr>
              <a:t>be used in place of handwashing</a:t>
            </a:r>
          </a:p>
          <a:p>
            <a:pPr marL="347472" lvl="1" indent="-347472" eaLnBrk="1" hangingPunct="1">
              <a:lnSpc>
                <a:spcPct val="100000"/>
              </a:lnSpc>
              <a:spcBef>
                <a:spcPts val="900"/>
              </a:spcBef>
              <a:defRPr/>
            </a:pPr>
            <a:r>
              <a:rPr lang="en-US" dirty="0">
                <a:latin typeface="Arial Narrow" charset="0"/>
              </a:rPr>
              <a:t>Should be allowed to dry before touching food or equipment</a:t>
            </a:r>
          </a:p>
        </p:txBody>
      </p:sp>
      <p:sp>
        <p:nvSpPr>
          <p:cNvPr id="95236"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3-9</a:t>
            </a:r>
          </a:p>
        </p:txBody>
      </p:sp>
      <p:pic>
        <p:nvPicPr>
          <p:cNvPr id="2" name="Picture 1" descr="6e_c03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8"/>
          <p:cNvSpPr>
            <a:spLocks noChangeArrowheads="1"/>
          </p:cNvSpPr>
          <p:nvPr/>
        </p:nvSpPr>
        <p:spPr bwMode="auto">
          <a:xfrm>
            <a:off x="4975225" y="1784350"/>
            <a:ext cx="1601788" cy="1790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9625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Hand Care</a:t>
            </a:r>
          </a:p>
        </p:txBody>
      </p:sp>
      <p:sp>
        <p:nvSpPr>
          <p:cNvPr id="96260" name="Rectangle 3"/>
          <p:cNvSpPr>
            <a:spLocks noGrp="1" noChangeArrowheads="1"/>
          </p:cNvSpPr>
          <p:nvPr>
            <p:ph type="body" idx="1"/>
          </p:nvPr>
        </p:nvSpPr>
        <p:spPr>
          <a:xfrm>
            <a:off x="390525" y="1143000"/>
            <a:ext cx="8235950" cy="552450"/>
          </a:xfrm>
        </p:spPr>
        <p:txBody>
          <a:bodyPr/>
          <a:lstStyle/>
          <a:p>
            <a:pPr marL="0" indent="0" eaLnBrk="1" hangingPunct="1">
              <a:defRPr/>
            </a:pPr>
            <a:r>
              <a:rPr lang="en-US" dirty="0">
                <a:latin typeface="Arial Narrow" charset="0"/>
                <a:cs typeface="+mn-cs"/>
              </a:rPr>
              <a:t>Requirements for </a:t>
            </a:r>
            <a:r>
              <a:rPr lang="en-US" dirty="0" smtClean="0">
                <a:latin typeface="Arial Narrow" charset="0"/>
                <a:cs typeface="+mn-cs"/>
              </a:rPr>
              <a:t>food handlers:</a:t>
            </a:r>
            <a:endParaRPr lang="en-US" dirty="0">
              <a:latin typeface="Arial Narrow" charset="0"/>
              <a:cs typeface="+mn-cs"/>
            </a:endParaRPr>
          </a:p>
        </p:txBody>
      </p:sp>
      <p:sp>
        <p:nvSpPr>
          <p:cNvPr id="96261" name="Text Box 6"/>
          <p:cNvSpPr txBox="1">
            <a:spLocks noChangeArrowheads="1"/>
          </p:cNvSpPr>
          <p:nvPr/>
        </p:nvSpPr>
        <p:spPr bwMode="auto">
          <a:xfrm>
            <a:off x="544512" y="4101489"/>
            <a:ext cx="19097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Keep fingernails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short and clean</a:t>
            </a:r>
          </a:p>
        </p:txBody>
      </p:sp>
      <p:sp>
        <p:nvSpPr>
          <p:cNvPr id="96262" name="Text Box 7"/>
          <p:cNvSpPr txBox="1">
            <a:spLocks noChangeArrowheads="1"/>
          </p:cNvSpPr>
          <p:nvPr/>
        </p:nvSpPr>
        <p:spPr bwMode="auto">
          <a:xfrm>
            <a:off x="6556375" y="4101489"/>
            <a:ext cx="1914525" cy="167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Do </a:t>
            </a:r>
            <a:r>
              <a:rPr lang="en-US" sz="1800" dirty="0">
                <a:solidFill>
                  <a:srgbClr val="B5121B"/>
                </a:solidFill>
                <a:latin typeface="Arial Narrow"/>
                <a:ea typeface="+mn-ea"/>
                <a:cs typeface="+mn-cs"/>
              </a:rPr>
              <a:t>NOT</a:t>
            </a:r>
            <a:r>
              <a:rPr lang="en-US" sz="1800" dirty="0" smtClean="0">
                <a:solidFill>
                  <a:srgbClr val="005CAB"/>
                </a:solidFill>
                <a:latin typeface="+mj-lt"/>
                <a:ea typeface="+mn-ea"/>
                <a:cs typeface="+mn-cs"/>
              </a:rPr>
              <a:t> wear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nail polish</a:t>
            </a:r>
          </a:p>
        </p:txBody>
      </p:sp>
      <p:sp>
        <p:nvSpPr>
          <p:cNvPr id="96265" name="Text Box 17"/>
          <p:cNvSpPr txBox="1">
            <a:spLocks noChangeArrowheads="1"/>
          </p:cNvSpPr>
          <p:nvPr/>
        </p:nvSpPr>
        <p:spPr bwMode="auto">
          <a:xfrm>
            <a:off x="3603625" y="4101489"/>
            <a:ext cx="1958976" cy="165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Do</a:t>
            </a:r>
            <a:r>
              <a:rPr lang="en-US" sz="1800" dirty="0" smtClean="0">
                <a:solidFill>
                  <a:srgbClr val="000000"/>
                </a:solidFill>
                <a:ea typeface="+mn-ea"/>
                <a:cs typeface="+mn-cs"/>
              </a:rPr>
              <a:t> </a:t>
            </a:r>
            <a:r>
              <a:rPr lang="en-US" sz="1800" dirty="0" smtClean="0">
                <a:solidFill>
                  <a:schemeClr val="accent2"/>
                </a:solidFill>
                <a:latin typeface="+mj-lt"/>
                <a:ea typeface="+mn-ea"/>
                <a:cs typeface="+mn-cs"/>
              </a:rPr>
              <a:t>NOT</a:t>
            </a:r>
            <a:r>
              <a:rPr lang="en-US" sz="1800" dirty="0" smtClean="0">
                <a:solidFill>
                  <a:srgbClr val="005CAB"/>
                </a:solidFill>
                <a:latin typeface="+mj-lt"/>
                <a:ea typeface="+mn-ea"/>
                <a:cs typeface="+mn-cs"/>
              </a:rPr>
              <a:t> wear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false nails</a:t>
            </a:r>
          </a:p>
        </p:txBody>
      </p:sp>
      <p:sp>
        <p:nvSpPr>
          <p:cNvPr id="96267" name="Text Box 205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3-10</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25" y="2052638"/>
            <a:ext cx="1958975" cy="203384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2052638"/>
            <a:ext cx="1958975" cy="203384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6375" y="2052757"/>
            <a:ext cx="1958975" cy="2033602"/>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(e.g.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3-11</a:t>
            </a:r>
          </a:p>
        </p:txBody>
      </p:sp>
      <p:pic>
        <p:nvPicPr>
          <p:cNvPr id="3" name="Picture 2" descr="6e_c03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smtClean="0">
                <a:solidFill>
                  <a:srgbClr val="000000"/>
                </a:solidFill>
                <a:latin typeface="Arial Narrow" charset="0"/>
              </a:rPr>
              <a:t>Should be </a:t>
            </a:r>
            <a:r>
              <a:rPr lang="en-US" dirty="0">
                <a:solidFill>
                  <a:srgbClr val="000000"/>
                </a:solidFill>
                <a:latin typeface="Arial Narrow" charset="0"/>
              </a:rPr>
              <a:t>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a:t>
            </a:r>
            <a:r>
              <a:rPr lang="en-US" dirty="0" smtClean="0">
                <a:solidFill>
                  <a:srgbClr val="000000"/>
                </a:solidFill>
                <a:latin typeface="Arial Narrow" charset="0"/>
              </a:rPr>
              <a:t>cooked to the correct temperature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3-12</a:t>
            </a:r>
          </a:p>
        </p:txBody>
      </p:sp>
      <p:pic>
        <p:nvPicPr>
          <p:cNvPr id="2" name="Picture 1"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6172" y="1243013"/>
            <a:ext cx="2100072" cy="1831848"/>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a:t>
            </a:r>
            <a:r>
              <a:rPr lang="en-US" dirty="0" smtClean="0">
                <a:latin typeface="Arial Narrow" charset="0"/>
                <a:cs typeface="+mn-cs"/>
              </a:rPr>
              <a:t>use gloves</a:t>
            </a:r>
            <a:r>
              <a:rPr lang="en-US" dirty="0">
                <a:latin typeface="Arial Narrow" charset="0"/>
                <a:cs typeface="+mn-cs"/>
              </a:rPr>
              <a:t>:</a:t>
            </a:r>
          </a:p>
          <a:p>
            <a:pPr lvl="1" eaLnBrk="1" hangingPunct="1">
              <a:defRPr/>
            </a:pPr>
            <a:r>
              <a:rPr lang="en-US" dirty="0">
                <a:solidFill>
                  <a:srgbClr val="000000"/>
                </a:solidFill>
                <a:latin typeface="Arial Narrow" charset="0"/>
              </a:rPr>
              <a:t>Wash </a:t>
            </a:r>
            <a:r>
              <a:rPr lang="en-US" dirty="0" smtClean="0">
                <a:solidFill>
                  <a:srgbClr val="000000"/>
                </a:solidFill>
                <a:latin typeface="Arial Narrow" charset="0"/>
              </a:rPr>
              <a:t>hands </a:t>
            </a:r>
            <a:r>
              <a:rPr lang="en-US" dirty="0">
                <a:solidFill>
                  <a:srgbClr val="000000"/>
                </a:solidFill>
                <a:latin typeface="Arial Narrow" charset="0"/>
              </a:rPr>
              <a:t>before putting gloves </a:t>
            </a:r>
            <a:r>
              <a:rPr lang="en-US" dirty="0">
                <a:solidFill>
                  <a:schemeClr val="tx1"/>
                </a:solidFill>
                <a:latin typeface="Arial Narrow" charset="0"/>
              </a:rPr>
              <a:t>on when starting a new task</a:t>
            </a:r>
          </a:p>
          <a:p>
            <a:pPr marL="347472" lvl="1" indent="-347472" eaLnBrk="1" hangingPunct="1">
              <a:lnSpc>
                <a:spcPct val="100000"/>
              </a:lnSpc>
              <a:spcBef>
                <a:spcPts val="900"/>
              </a:spcBef>
              <a:defRPr/>
            </a:pPr>
            <a:r>
              <a:rPr lang="en-US" dirty="0" smtClean="0">
                <a:solidFill>
                  <a:srgbClr val="000000"/>
                </a:solidFill>
                <a:latin typeface="Arial Narrow" charset="0"/>
              </a:rPr>
              <a:t>Select </a:t>
            </a:r>
            <a:r>
              <a:rPr lang="en-US" dirty="0">
                <a:solidFill>
                  <a:srgbClr val="000000"/>
                </a:solidFill>
                <a:latin typeface="Arial Narrow" charset="0"/>
              </a:rPr>
              <a:t>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3-13</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1507" name="Rectangle 3"/>
          <p:cNvSpPr>
            <a:spLocks noGrp="1" noChangeArrowheads="1"/>
          </p:cNvSpPr>
          <p:nvPr>
            <p:ph idx="1"/>
          </p:nvPr>
        </p:nvSpPr>
        <p:spPr>
          <a:xfrm>
            <a:off x="390525" y="1143000"/>
            <a:ext cx="4343400" cy="4953000"/>
          </a:xfrm>
        </p:spPr>
        <p:txBody>
          <a:bodyPr/>
          <a:lstStyle/>
          <a:p>
            <a:pPr marL="0" indent="0" eaLnBrk="1" hangingPunct="1">
              <a:defRPr/>
            </a:pPr>
            <a:r>
              <a:rPr lang="en-US" dirty="0">
                <a:latin typeface="Arial Narrow" charset="0"/>
                <a:cs typeface="+mn-cs"/>
              </a:rPr>
              <a:t>Chemical </a:t>
            </a:r>
            <a:r>
              <a:rPr lang="en-US" dirty="0" smtClean="0">
                <a:latin typeface="Arial Narrow" charset="0"/>
                <a:cs typeface="+mn-cs"/>
              </a:rPr>
              <a:t>contaminants: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Cleaners </a:t>
            </a:r>
          </a:p>
          <a:p>
            <a:pPr marL="347472" lvl="1" indent="-347472" eaLnBrk="1" hangingPunct="1">
              <a:lnSpc>
                <a:spcPct val="100000"/>
              </a:lnSpc>
              <a:spcBef>
                <a:spcPts val="900"/>
              </a:spcBef>
              <a:defRPr/>
            </a:pPr>
            <a:r>
              <a:rPr lang="en-US" dirty="0">
                <a:latin typeface="Arial Narrow" charset="0"/>
              </a:rPr>
              <a:t>Sanitizers</a:t>
            </a:r>
          </a:p>
          <a:p>
            <a:pPr marL="347472" lvl="1" indent="-347472" eaLnBrk="1" hangingPunct="1">
              <a:lnSpc>
                <a:spcPct val="100000"/>
              </a:lnSpc>
              <a:spcBef>
                <a:spcPts val="900"/>
              </a:spcBef>
              <a:defRPr/>
            </a:pPr>
            <a:r>
              <a:rPr lang="en-US" dirty="0">
                <a:latin typeface="Arial Narrow" charset="0"/>
              </a:rPr>
              <a:t>Polishes</a:t>
            </a:r>
          </a:p>
        </p:txBody>
      </p:sp>
      <p:sp>
        <p:nvSpPr>
          <p:cNvPr id="2150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1-9</a:t>
            </a:r>
          </a:p>
        </p:txBody>
      </p:sp>
      <p:pic>
        <p:nvPicPr>
          <p:cNvPr id="7" name="Picture 6" descr="6e_c01_4_SprayClean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908304"/>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393192" y="1143000"/>
            <a:ext cx="6102595" cy="3810000"/>
          </a:xfrm>
        </p:spPr>
        <p:txBody>
          <a:bodyPr/>
          <a:lstStyle/>
          <a:p>
            <a:pPr marL="0" indent="0" eaLnBrk="1" hangingPunct="1">
              <a:defRPr/>
            </a:pPr>
            <a:r>
              <a:rPr lang="en-US" dirty="0">
                <a:latin typeface="Arial Narrow" charset="0"/>
                <a:cs typeface="+mn-cs"/>
              </a:rPr>
              <a:t>When to </a:t>
            </a:r>
            <a:r>
              <a:rPr lang="en-US" dirty="0" smtClean="0">
                <a:latin typeface="Arial Narrow" charset="0"/>
                <a:cs typeface="+mn-cs"/>
              </a:rPr>
              <a:t>change gloves: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As soon as they become dirty or torn</a:t>
            </a:r>
          </a:p>
          <a:p>
            <a:pPr marL="347472" lvl="1" indent="-347472" eaLnBrk="1" hangingPunct="1">
              <a:lnSpc>
                <a:spcPct val="100000"/>
              </a:lnSpc>
              <a:spcBef>
                <a:spcPts val="900"/>
              </a:spcBef>
              <a:defRPr/>
            </a:pPr>
            <a:r>
              <a:rPr lang="en-US" dirty="0">
                <a:solidFill>
                  <a:srgbClr val="000000"/>
                </a:solidFill>
                <a:latin typeface="Arial Narrow" charset="0"/>
              </a:rPr>
              <a:t>Before beginning a different task</a:t>
            </a:r>
          </a:p>
          <a:p>
            <a:pPr marL="347472" lvl="1" indent="-347472" eaLnBrk="1" hangingPunct="1">
              <a:lnSpc>
                <a:spcPct val="100000"/>
              </a:lnSpc>
              <a:spcBef>
                <a:spcPts val="900"/>
              </a:spcBef>
              <a:defRPr/>
            </a:pPr>
            <a:r>
              <a:rPr lang="en-US" dirty="0">
                <a:solidFill>
                  <a:srgbClr val="000000"/>
                </a:solidFill>
                <a:latin typeface="Arial Narrow" charset="0"/>
              </a:rPr>
              <a:t>After an interruption, such as taking a phone call</a:t>
            </a:r>
          </a:p>
          <a:p>
            <a:pPr marL="347472" lvl="1" indent="-347472" eaLnBrk="1" hangingPunct="1">
              <a:lnSpc>
                <a:spcPct val="100000"/>
              </a:lnSpc>
              <a:spcBef>
                <a:spcPts val="900"/>
              </a:spcBef>
              <a:defRPr/>
            </a:pPr>
            <a:r>
              <a:rPr lang="en-US" dirty="0">
                <a:solidFill>
                  <a:srgbClr val="000000"/>
                </a:solidFill>
                <a:latin typeface="Arial Narrow" charset="0"/>
              </a:rPr>
              <a:t>After handling raw meat, seafood, or poultry and before handling ready-to-eat food</a:t>
            </a:r>
            <a:endParaRPr lang="en-US" dirty="0">
              <a:latin typeface="Arial Narrow" charset="0"/>
            </a:endParaRPr>
          </a:p>
        </p:txBody>
      </p:sp>
      <p:sp>
        <p:nvSpPr>
          <p:cNvPr id="100355" name="Rectangle 2054"/>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100357"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3-14</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smtClean="0">
                <a:ea typeface="+mn-ea"/>
                <a:cs typeface="+mn-cs"/>
              </a:rPr>
              <a:t>Bare-hand contact with ready-to-eat food must be avoided unless:</a:t>
            </a:r>
          </a:p>
          <a:p>
            <a:pPr lvl="1" eaLnBrk="1" hangingPunct="1">
              <a:buFont typeface="Wingdings" pitchFamily="2" charset="2"/>
              <a:buChar char="l"/>
              <a:defRPr/>
            </a:pPr>
            <a:r>
              <a:rPr lang="en-US" dirty="0"/>
              <a:t>T</a:t>
            </a:r>
            <a:r>
              <a:rPr lang="en-US" dirty="0" smtClean="0"/>
              <a:t>he </a:t>
            </a:r>
            <a:r>
              <a:rPr lang="en-US" dirty="0" smtClean="0">
                <a:solidFill>
                  <a:schemeClr val="tx1"/>
                </a:solidFill>
              </a:rPr>
              <a:t>food </a:t>
            </a:r>
            <a:r>
              <a:rPr lang="en-US" dirty="0">
                <a:solidFill>
                  <a:schemeClr val="tx1"/>
                </a:solidFill>
              </a:rPr>
              <a:t>is an ingredient in a dish that does not contain raw meat, seafood, or poultry</a:t>
            </a:r>
          </a:p>
          <a:p>
            <a:pPr lvl="2" eaLnBrk="1" hangingPunct="1">
              <a:buFont typeface="Courier New" pitchFamily="49" charset="0"/>
              <a:buChar char="o"/>
              <a:defRPr/>
            </a:pPr>
            <a:r>
              <a:rPr lang="en-US" dirty="0">
                <a:solidFill>
                  <a:srgbClr val="000000"/>
                </a:solidFill>
              </a:rPr>
              <a:t>T</a:t>
            </a:r>
            <a:r>
              <a:rPr lang="en-US" dirty="0" smtClean="0">
                <a:solidFill>
                  <a:srgbClr val="000000"/>
                </a:solidFill>
              </a:rPr>
              <a:t>he </a:t>
            </a:r>
            <a:r>
              <a:rPr lang="en-US" dirty="0" smtClean="0">
                <a:solidFill>
                  <a:schemeClr val="tx1"/>
                </a:solidFill>
              </a:rPr>
              <a:t>dish </a:t>
            </a:r>
            <a:r>
              <a:rPr lang="en-US" dirty="0">
                <a:solidFill>
                  <a:schemeClr val="tx1"/>
                </a:solidFill>
              </a:rPr>
              <a:t>will be cooked to at least </a:t>
            </a:r>
            <a:r>
              <a:rPr lang="en-US" dirty="0" smtClean="0">
                <a:solidFill>
                  <a:schemeClr val="tx1"/>
                </a:solidFill>
              </a:rPr>
              <a:t/>
            </a:r>
            <a:br>
              <a:rPr lang="en-US" dirty="0" smtClean="0">
                <a:solidFill>
                  <a:schemeClr val="tx1"/>
                </a:solidFill>
              </a:rPr>
            </a:br>
            <a:r>
              <a:rPr lang="en-US" dirty="0" smtClean="0">
                <a:solidFill>
                  <a:schemeClr val="tx1"/>
                </a:solidFill>
              </a:rPr>
              <a:t>145</a:t>
            </a:r>
            <a:r>
              <a:rPr lang="en-US" dirty="0">
                <a:solidFill>
                  <a:schemeClr val="tx1"/>
                </a:solidFill>
              </a:rPr>
              <a:t>˚F (63˚C</a:t>
            </a:r>
            <a:r>
              <a:rPr lang="en-US" dirty="0" smtClean="0">
                <a:solidFill>
                  <a:schemeClr val="tx1"/>
                </a:solidFill>
              </a:rPr>
              <a:t>)</a:t>
            </a:r>
          </a:p>
          <a:p>
            <a:pPr lvl="1" eaLnBrk="1" hangingPunct="1">
              <a:buFont typeface="Wingdings" pitchFamily="2" charset="2"/>
              <a:buChar char="l"/>
              <a:defRPr/>
            </a:pPr>
            <a:r>
              <a:rPr lang="en-US" dirty="0"/>
              <a:t>The </a:t>
            </a:r>
            <a:r>
              <a:rPr lang="en-US" dirty="0">
                <a:solidFill>
                  <a:schemeClr val="tx1"/>
                </a:solidFill>
              </a:rPr>
              <a:t>food is an ingredient in a dish containing raw meat, seafood, or </a:t>
            </a:r>
            <a:r>
              <a:rPr lang="en-US" dirty="0" smtClean="0">
                <a:solidFill>
                  <a:schemeClr val="tx1"/>
                </a:solidFill>
              </a:rPr>
              <a:t>poultry</a:t>
            </a:r>
          </a:p>
          <a:p>
            <a:pPr marL="690563" lvl="1" indent="-350838" defTabSz="690563" eaLnBrk="1" hangingPunct="1">
              <a:buFont typeface="Courier New"/>
              <a:buChar char="o"/>
              <a:defRPr/>
            </a:pPr>
            <a:r>
              <a:rPr lang="en-US" sz="2000" dirty="0">
                <a:solidFill>
                  <a:srgbClr val="000000"/>
                </a:solidFill>
              </a:rPr>
              <a:t>The </a:t>
            </a:r>
            <a:r>
              <a:rPr lang="en-US" sz="2000" dirty="0">
                <a:solidFill>
                  <a:schemeClr val="tx1"/>
                </a:solidFill>
              </a:rPr>
              <a:t>dish will be cooked to the required minimum internal temperature of the raw item(s</a:t>
            </a:r>
            <a:r>
              <a:rPr lang="en-US" sz="2000" dirty="0" smtClean="0">
                <a:solidFill>
                  <a:schemeClr val="tx1"/>
                </a:solidFill>
              </a:rPr>
              <a:t>)</a:t>
            </a:r>
          </a:p>
          <a:p>
            <a:pPr lvl="1"/>
            <a:r>
              <a:rPr lang="en-US" dirty="0" smtClean="0">
                <a:solidFill>
                  <a:srgbClr val="CC0000"/>
                </a:solidFill>
              </a:rPr>
              <a:t>NEVER</a:t>
            </a:r>
            <a:r>
              <a:rPr lang="en-US" dirty="0" smtClean="0"/>
              <a:t> </a:t>
            </a:r>
            <a:r>
              <a:rPr lang="en-US" dirty="0"/>
              <a:t>handle ready-to-eat food with bare hands when you primarily serve a high-risk population</a:t>
            </a: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3-15</a:t>
            </a:r>
          </a:p>
        </p:txBody>
      </p:sp>
      <p:pic>
        <p:nvPicPr>
          <p:cNvPr id="2" name="Picture 1" descr="6e_c03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Work Attire</a:t>
            </a:r>
          </a:p>
        </p:txBody>
      </p:sp>
      <p:sp>
        <p:nvSpPr>
          <p:cNvPr id="102403" name="Rectangle 4"/>
          <p:cNvSpPr>
            <a:spLocks noGrp="1" noChangeArrowheads="1"/>
          </p:cNvSpPr>
          <p:nvPr>
            <p:ph type="body" idx="1"/>
          </p:nvPr>
        </p:nvSpPr>
        <p:spPr>
          <a:xfrm>
            <a:off x="393192" y="1143000"/>
            <a:ext cx="4297680" cy="3810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571500" indent="-571500" eaLnBrk="1" hangingPunct="1">
              <a:defRPr/>
            </a:pPr>
            <a:r>
              <a:rPr lang="en-US" dirty="0">
                <a:latin typeface="Arial Narrow" charset="0"/>
                <a:cs typeface="+mn-cs"/>
              </a:rPr>
              <a:t>Food handlers must: </a:t>
            </a:r>
          </a:p>
          <a:p>
            <a:pPr marL="347472" lvl="1" indent="-347472" eaLnBrk="1" hangingPunct="1">
              <a:lnSpc>
                <a:spcPct val="100000"/>
              </a:lnSpc>
              <a:spcBef>
                <a:spcPts val="900"/>
              </a:spcBef>
              <a:defRPr/>
            </a:pPr>
            <a:r>
              <a:rPr lang="en-US" dirty="0">
                <a:latin typeface="Arial Narrow" charset="0"/>
              </a:rPr>
              <a:t>Wear a clean hat or other </a:t>
            </a:r>
            <a:br>
              <a:rPr lang="en-US" dirty="0">
                <a:latin typeface="Arial Narrow" charset="0"/>
              </a:rPr>
            </a:br>
            <a:r>
              <a:rPr lang="en-US" dirty="0">
                <a:latin typeface="Arial Narrow" charset="0"/>
              </a:rPr>
              <a:t>hair restraint </a:t>
            </a:r>
          </a:p>
          <a:p>
            <a:pPr marL="347472" lvl="1" indent="-347472" eaLnBrk="1" hangingPunct="1">
              <a:lnSpc>
                <a:spcPct val="100000"/>
              </a:lnSpc>
              <a:spcBef>
                <a:spcPts val="900"/>
              </a:spcBef>
              <a:defRPr/>
            </a:pPr>
            <a:r>
              <a:rPr lang="en-US" dirty="0">
                <a:latin typeface="Arial Narrow" charset="0"/>
              </a:rPr>
              <a:t>Wear clean clothing daily</a:t>
            </a:r>
          </a:p>
          <a:p>
            <a:pPr marL="347472" lvl="1" indent="-347472" eaLnBrk="1" hangingPunct="1">
              <a:lnSpc>
                <a:spcPct val="100000"/>
              </a:lnSpc>
              <a:spcBef>
                <a:spcPts val="900"/>
              </a:spcBef>
              <a:defRPr/>
            </a:pPr>
            <a:r>
              <a:rPr lang="en-US" dirty="0">
                <a:latin typeface="Arial Narrow" charset="0"/>
              </a:rPr>
              <a:t>Remove aprons when leaving food-preparation areas </a:t>
            </a:r>
          </a:p>
          <a:p>
            <a:pPr marL="347472" lvl="1" indent="-347472" eaLnBrk="1" hangingPunct="1">
              <a:lnSpc>
                <a:spcPct val="100000"/>
              </a:lnSpc>
              <a:spcBef>
                <a:spcPts val="900"/>
              </a:spcBef>
              <a:defRPr/>
            </a:pPr>
            <a:r>
              <a:rPr lang="en-US" dirty="0">
                <a:latin typeface="Arial Narrow" charset="0"/>
              </a:rPr>
              <a:t>Remove jewelry from hands and arms before prepping food or when working around prep areas</a:t>
            </a:r>
          </a:p>
        </p:txBody>
      </p:sp>
      <p:sp>
        <p:nvSpPr>
          <p:cNvPr id="102408" name="Text Box 206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718" y="1243013"/>
            <a:ext cx="1243584" cy="1197864"/>
          </a:xfrm>
          <a:prstGeom prst="rect">
            <a:avLst/>
          </a:prstGeom>
        </p:spPr>
      </p:pic>
      <p:pic>
        <p:nvPicPr>
          <p:cNvPr id="10" name="Picture 9" descr="6e_c03_11_hair restrain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243013"/>
            <a:ext cx="1249680" cy="11978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8718" y="2505080"/>
            <a:ext cx="1243584" cy="119786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2505143"/>
            <a:ext cx="1249680" cy="1197737"/>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393192" y="1143000"/>
            <a:ext cx="8240715" cy="4480367"/>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must not:</a:t>
            </a:r>
          </a:p>
          <a:p>
            <a:pPr marL="347472" lvl="1" indent="-347472" eaLnBrk="1" hangingPunct="1">
              <a:lnSpc>
                <a:spcPct val="100000"/>
              </a:lnSpc>
              <a:spcBef>
                <a:spcPts val="900"/>
              </a:spcBef>
              <a:defRPr/>
            </a:pPr>
            <a:r>
              <a:rPr lang="en-US" dirty="0">
                <a:latin typeface="Arial Narrow" charset="0"/>
              </a:rPr>
              <a:t>Eat, drink, smoke, or chew gum or tobacco </a:t>
            </a:r>
          </a:p>
          <a:p>
            <a:pPr marL="0" indent="0" eaLnBrk="1" hangingPunct="1">
              <a:defRPr/>
            </a:pPr>
            <a:r>
              <a:rPr lang="en-US" dirty="0">
                <a:latin typeface="Arial Narrow" charset="0"/>
                <a:cs typeface="+mn-cs"/>
              </a:rPr>
              <a:t>When:</a:t>
            </a:r>
          </a:p>
          <a:p>
            <a:pPr marL="347472" lvl="1" indent="-347472" eaLnBrk="1" hangingPunct="1">
              <a:lnSpc>
                <a:spcPct val="100000"/>
              </a:lnSpc>
              <a:spcBef>
                <a:spcPts val="900"/>
              </a:spcBef>
              <a:buFont typeface="Wingdings" charset="2"/>
              <a:buChar char="l"/>
              <a:defRPr/>
            </a:pPr>
            <a:r>
              <a:rPr lang="en-US" dirty="0">
                <a:latin typeface="Arial Narrow" charset="0"/>
              </a:rPr>
              <a:t>Prepping or serving food</a:t>
            </a:r>
          </a:p>
          <a:p>
            <a:pPr marL="347472" lvl="1" indent="-347472" eaLnBrk="1" hangingPunct="1">
              <a:lnSpc>
                <a:spcPct val="100000"/>
              </a:lnSpc>
              <a:spcBef>
                <a:spcPts val="900"/>
              </a:spcBef>
              <a:defRPr/>
            </a:pPr>
            <a:r>
              <a:rPr lang="en-US" dirty="0">
                <a:latin typeface="Arial Narrow" charset="0"/>
              </a:rPr>
              <a:t>Working in prep areas</a:t>
            </a:r>
          </a:p>
          <a:p>
            <a:pPr marL="347472" lvl="1" indent="-347472" eaLnBrk="1" hangingPunct="1">
              <a:lnSpc>
                <a:spcPct val="100000"/>
              </a:lnSpc>
              <a:spcBef>
                <a:spcPts val="900"/>
              </a:spcBef>
              <a:defRPr/>
            </a:pPr>
            <a:r>
              <a:rPr lang="en-US" dirty="0">
                <a:latin typeface="Arial Narrow" charset="0"/>
              </a:rPr>
              <a:t>Working in areas used to clean utensils </a:t>
            </a:r>
            <a:r>
              <a:rPr lang="en-US" dirty="0" smtClean="0">
                <a:latin typeface="Arial Narrow" charset="0"/>
              </a:rPr>
              <a:t>and </a:t>
            </a:r>
            <a:r>
              <a:rPr lang="en-US" dirty="0">
                <a:latin typeface="Arial Narrow" charset="0"/>
              </a:rPr>
              <a:t>equipment </a:t>
            </a:r>
          </a:p>
          <a:p>
            <a:pPr marL="571500" lvl="1" indent="-457200" eaLnBrk="1" hangingPunct="1">
              <a:buFont typeface="Wingdings" charset="0"/>
              <a:buNone/>
              <a:defRPr/>
            </a:pPr>
            <a:endParaRPr lang="en-US" dirty="0">
              <a:latin typeface="Arial Narrow" charset="0"/>
            </a:endParaRPr>
          </a:p>
        </p:txBody>
      </p:sp>
      <p:sp>
        <p:nvSpPr>
          <p:cNvPr id="103426" name="Rectangle 2"/>
          <p:cNvSpPr>
            <a:spLocks noGrp="1" noChangeArrowheads="1"/>
          </p:cNvSpPr>
          <p:nvPr>
            <p:ph type="title"/>
          </p:nvPr>
        </p:nvSpPr>
        <p:spPr>
          <a:xfrm>
            <a:off x="393192" y="158750"/>
            <a:ext cx="8242300" cy="523875"/>
          </a:xfrm>
        </p:spPr>
        <p:txBody>
          <a:bodyPr/>
          <a:lstStyle/>
          <a:p>
            <a:pPr eaLnBrk="1" hangingPunct="1">
              <a:defRPr/>
            </a:pPr>
            <a:r>
              <a:rPr lang="en-US" dirty="0">
                <a:latin typeface="Arial Narrow" charset="0"/>
                <a:cs typeface="+mj-cs"/>
              </a:rPr>
              <a:t>Eating, Drinking, Smoking, and Chewing Gum or Tobacco</a:t>
            </a:r>
          </a:p>
        </p:txBody>
      </p:sp>
      <p:sp>
        <p:nvSpPr>
          <p:cNvPr id="103428" name="Oval 9"/>
          <p:cNvSpPr>
            <a:spLocks noChangeArrowheads="1"/>
          </p:cNvSpPr>
          <p:nvPr/>
        </p:nvSpPr>
        <p:spPr bwMode="auto">
          <a:xfrm>
            <a:off x="6896100" y="2263775"/>
            <a:ext cx="868363" cy="704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03429"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3-17</a:t>
            </a:r>
          </a:p>
        </p:txBody>
      </p:sp>
      <p:pic>
        <p:nvPicPr>
          <p:cNvPr id="2" name="Picture 1" descr="6e_c03_12_drinking ba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179" y="1243013"/>
            <a:ext cx="1225296" cy="1377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760" y="1244722"/>
            <a:ext cx="1225296" cy="1374277"/>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43000"/>
            <a:ext cx="539908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rgbClr val="231F20"/>
                </a:solidFill>
                <a:latin typeface="Arial Narrow"/>
                <a:cs typeface="Arial Narrow"/>
              </a:rPr>
              <a:t>The food handler has a sore throat with a </a:t>
            </a:r>
            <a:r>
              <a:rPr lang="en-US" sz="2200" b="0" dirty="0" smtClean="0">
                <a:solidFill>
                  <a:srgbClr val="231F20"/>
                </a:solidFill>
                <a:latin typeface="Arial Narrow"/>
                <a:cs typeface="Arial Narrow"/>
              </a:rPr>
              <a:t>fever.</a:t>
            </a:r>
          </a:p>
          <a:p>
            <a:pPr marL="0" lvl="1" eaLnBrk="0" hangingPunct="0">
              <a:defRPr/>
            </a:pPr>
            <a:endParaRPr lang="en-US" sz="2200" b="0" dirty="0" smtClean="0">
              <a:solidFill>
                <a:srgbClr val="231F20"/>
              </a:solidFill>
              <a:latin typeface="Arial Narrow"/>
              <a:cs typeface="Arial Narrow"/>
            </a:endParaRPr>
          </a:p>
          <a:p>
            <a:pPr eaLnBrk="1" hangingPunct="1">
              <a:defRPr/>
            </a:pPr>
            <a:r>
              <a:rPr lang="en-US" sz="2400" dirty="0" smtClean="0">
                <a:solidFill>
                  <a:srgbClr val="005CAB"/>
                </a:solidFill>
              </a:rPr>
              <a:t>Then:</a:t>
            </a:r>
            <a:endParaRPr lang="en-US" sz="2400" dirty="0">
              <a:solidFill>
                <a:srgbClr val="005CAB"/>
              </a:solidFill>
            </a:endParaRP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Restrict</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working with </a:t>
            </a:r>
            <a:r>
              <a:rPr lang="en-US" sz="2200" b="0" dirty="0" smtClean="0">
                <a:solidFill>
                  <a:srgbClr val="231F20"/>
                </a:solidFill>
                <a:latin typeface="Arial Narrow"/>
                <a:cs typeface="Arial Narrow"/>
              </a:rPr>
              <a:t>or  around food</a:t>
            </a:r>
            <a:endParaRPr lang="en-US" sz="2200" b="0" dirty="0">
              <a:solidFill>
                <a:srgbClr val="231F20"/>
              </a:solidFill>
              <a:latin typeface="Arial Narrow"/>
              <a:cs typeface="Arial Narrow"/>
            </a:endParaRP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Exclude</a:t>
            </a:r>
            <a:r>
              <a:rPr lang="en-US" sz="2200" b="0" dirty="0">
                <a:solidFill>
                  <a:srgbClr val="231F20"/>
                </a:solidFill>
                <a:latin typeface="Arial Narrow"/>
                <a:cs typeface="Arial Narrow"/>
              </a:rPr>
              <a:t> the food handler from the operation if you primarily serve a high-risk </a:t>
            </a:r>
            <a:r>
              <a:rPr lang="en-US" sz="2200" b="0" dirty="0" smtClean="0">
                <a:solidFill>
                  <a:srgbClr val="231F20"/>
                </a:solidFill>
                <a:latin typeface="Arial Narrow"/>
                <a:cs typeface="Arial Narrow"/>
              </a:rPr>
              <a:t>population</a:t>
            </a:r>
            <a:endParaRPr lang="en-US" sz="2200" b="0" dirty="0">
              <a:solidFill>
                <a:srgbClr val="231F20"/>
              </a:solidFill>
              <a:latin typeface="Arial Narrow"/>
              <a:cs typeface="Arial Narrow"/>
            </a:endParaRPr>
          </a:p>
          <a:p>
            <a:pPr marL="347472" lvl="1" indent="-419100">
              <a:spcBef>
                <a:spcPts val="900"/>
              </a:spcBef>
              <a:buClr>
                <a:schemeClr val="accent1"/>
              </a:buClr>
              <a:buSzPct val="75000"/>
              <a:buFont typeface="Wingdings" pitchFamily="2" charset="2"/>
              <a:buChar char="l"/>
              <a:defRPr/>
            </a:pPr>
            <a:r>
              <a:rPr lang="en-US" sz="2200" b="0" dirty="0">
                <a:solidFill>
                  <a:srgbClr val="231F20"/>
                </a:solidFill>
                <a:latin typeface="Arial Narrow"/>
                <a:cs typeface="Arial Narrow"/>
              </a:rPr>
              <a:t>A written release from a medical practitioner is required before returning to </a:t>
            </a:r>
            <a:r>
              <a:rPr lang="en-US" sz="2200" b="0" dirty="0" smtClean="0">
                <a:solidFill>
                  <a:srgbClr val="231F20"/>
                </a:solidFill>
                <a:latin typeface="Arial Narrow"/>
                <a:cs typeface="Arial Narrow"/>
              </a:rPr>
              <a:t>work</a:t>
            </a:r>
            <a:endParaRPr lang="en-US" sz="2200" b="0" dirty="0">
              <a:solidFill>
                <a:srgbClr val="231F20"/>
              </a:solidFill>
              <a:latin typeface="Arial Narrow"/>
              <a:cs typeface="Arial Narrow"/>
            </a:endParaRP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3-18</a:t>
            </a:r>
          </a:p>
        </p:txBody>
      </p:sp>
      <p:pic>
        <p:nvPicPr>
          <p:cNvPr id="3" name="Picture 2" descr="6e_c03_12_sorethroa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07464"/>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3-19</a:t>
            </a:r>
          </a:p>
        </p:txBody>
      </p:sp>
      <p:pic>
        <p:nvPicPr>
          <p:cNvPr id="2" name="Picture 1" descr="6e_c03_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051560"/>
          </a:xfrm>
          <a:prstGeom prst="rect">
            <a:avLst/>
          </a:prstGeom>
        </p:spPr>
      </p:pic>
      <p:sp>
        <p:nvSpPr>
          <p:cNvPr id="10" name="Rectangle 3"/>
          <p:cNvSpPr>
            <a:spLocks noChangeArrowheads="1"/>
          </p:cNvSpPr>
          <p:nvPr/>
        </p:nvSpPr>
        <p:spPr bwMode="auto">
          <a:xfrm>
            <a:off x="393192" y="1143000"/>
            <a:ext cx="6151555" cy="47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spcBef>
                <a:spcPts val="0"/>
              </a:spcBef>
              <a:defRPr/>
            </a:pPr>
            <a:r>
              <a:rPr lang="en-US" sz="2400" dirty="0" smtClean="0">
                <a:solidFill>
                  <a:srgbClr val="005CAB"/>
                </a:solidFill>
                <a:latin typeface="+mj-lt"/>
                <a:ea typeface="+mn-ea"/>
                <a:cs typeface="+mn-cs"/>
              </a:rPr>
              <a:t>If:</a:t>
            </a:r>
          </a:p>
          <a:p>
            <a:pPr marL="0" lvl="1" eaLnBrk="0" hangingPunct="0">
              <a:spcBef>
                <a:spcPts val="900"/>
              </a:spcBef>
              <a:buClr>
                <a:schemeClr val="accent6"/>
              </a:buClr>
              <a:defRPr/>
            </a:pPr>
            <a:r>
              <a:rPr lang="en-US" sz="2200" b="0" dirty="0" smtClean="0">
                <a:solidFill>
                  <a:srgbClr val="231F20"/>
                </a:solidFill>
                <a:latin typeface="Arial Narrow"/>
                <a:cs typeface="Arial Narrow"/>
              </a:rPr>
              <a:t>The food handler has at least one of these symptoms.</a:t>
            </a:r>
          </a:p>
          <a:p>
            <a:pPr marL="342900" lvl="1" indent="-342900" eaLnBrk="0" hangingPunct="0">
              <a:spcBef>
                <a:spcPts val="900"/>
              </a:spcBef>
              <a:buClr>
                <a:srgbClr val="1E5298"/>
              </a:buClr>
              <a:buFont typeface="Lucida Grande"/>
              <a:buChar char="●"/>
              <a:defRPr/>
            </a:pPr>
            <a:r>
              <a:rPr lang="en-US" sz="2200" b="0" dirty="0">
                <a:solidFill>
                  <a:srgbClr val="231F20"/>
                </a:solidFill>
                <a:latin typeface="Arial Narrow"/>
                <a:cs typeface="Arial Narrow"/>
              </a:rPr>
              <a:t>Vomiting</a:t>
            </a:r>
          </a:p>
          <a:p>
            <a:pPr marL="342900" lvl="1" indent="-342900" eaLnBrk="0" hangingPunct="0">
              <a:spcBef>
                <a:spcPts val="900"/>
              </a:spcBef>
              <a:buClr>
                <a:srgbClr val="1E5298"/>
              </a:buClr>
              <a:buFont typeface="Lucida Grande"/>
              <a:buChar char="●"/>
              <a:defRPr/>
            </a:pPr>
            <a:r>
              <a:rPr lang="en-US" sz="2200" b="0" dirty="0">
                <a:solidFill>
                  <a:srgbClr val="231F20"/>
                </a:solidFill>
                <a:latin typeface="Arial Narrow"/>
                <a:cs typeface="Arial Narrow"/>
              </a:rPr>
              <a:t>Diarrhea</a:t>
            </a:r>
          </a:p>
          <a:p>
            <a:pPr marL="0" lvl="1" eaLnBrk="0" hangingPunct="0">
              <a:spcBef>
                <a:spcPts val="0"/>
              </a:spcBef>
              <a:defRPr/>
            </a:pPr>
            <a:endParaRPr lang="en-US" sz="2200" b="0" dirty="0" smtClean="0">
              <a:solidFill>
                <a:srgbClr val="231F20"/>
              </a:solidFill>
              <a:latin typeface="Arial Narrow"/>
              <a:cs typeface="Arial Narrow"/>
            </a:endParaRPr>
          </a:p>
          <a:p>
            <a:pPr marL="0" lvl="1" eaLnBrk="0" hangingPunct="0">
              <a:spcBef>
                <a:spcPts val="0"/>
              </a:spcBef>
              <a:defRPr/>
            </a:pPr>
            <a:r>
              <a:rPr lang="en-US" sz="2400" dirty="0" smtClean="0">
                <a:solidFill>
                  <a:srgbClr val="005CAB"/>
                </a:solidFill>
              </a:rPr>
              <a:t>Then:</a:t>
            </a:r>
            <a:endParaRPr lang="en-US" sz="2400" dirty="0">
              <a:solidFill>
                <a:srgbClr val="005CAB"/>
              </a:solidFill>
            </a:endParaRPr>
          </a:p>
          <a:p>
            <a:pPr>
              <a:spcBef>
                <a:spcPts val="900"/>
              </a:spcBef>
              <a:buClr>
                <a:schemeClr val="accent6"/>
              </a:buClr>
            </a:pPr>
            <a:r>
              <a:rPr lang="en-US" sz="2200" dirty="0" smtClean="0">
                <a:solidFill>
                  <a:schemeClr val="accent1"/>
                </a:solidFill>
                <a:latin typeface="Arial Narrow"/>
                <a:cs typeface="Arial Narrow"/>
              </a:rPr>
              <a:t>Exclude</a:t>
            </a:r>
            <a:r>
              <a:rPr lang="en-US" sz="2200" b="0" dirty="0" smtClean="0">
                <a:solidFill>
                  <a:schemeClr val="tx1"/>
                </a:solidFill>
                <a:latin typeface="Arial Narrow"/>
                <a:cs typeface="Arial Narrow"/>
              </a:rPr>
              <a:t> </a:t>
            </a:r>
            <a:r>
              <a:rPr lang="en-US" sz="2200" b="0" dirty="0">
                <a:solidFill>
                  <a:schemeClr val="tx1"/>
                </a:solidFill>
                <a:latin typeface="Arial Narrow"/>
                <a:cs typeface="Arial Narrow"/>
              </a:rPr>
              <a:t>the food handler from the operation</a:t>
            </a:r>
          </a:p>
          <a:p>
            <a:pPr marL="342900" indent="-342900">
              <a:spcBef>
                <a:spcPts val="900"/>
              </a:spcBef>
              <a:buClr>
                <a:srgbClr val="1E5298"/>
              </a:buClr>
              <a:buFont typeface="Lucida Grande"/>
              <a:buChar char="●"/>
            </a:pPr>
            <a:r>
              <a:rPr lang="en-US" sz="2200" b="0" dirty="0">
                <a:solidFill>
                  <a:schemeClr val="tx1"/>
                </a:solidFill>
                <a:latin typeface="Arial Narrow"/>
                <a:cs typeface="Arial Narrow"/>
              </a:rPr>
              <a:t>Before returning to work, food handlers who vomited </a:t>
            </a:r>
            <a:r>
              <a:rPr lang="en-US" sz="2200" b="0" dirty="0" smtClean="0">
                <a:solidFill>
                  <a:schemeClr val="tx1"/>
                </a:solidFill>
                <a:latin typeface="Arial Narrow"/>
                <a:cs typeface="Arial Narrow"/>
              </a:rPr>
              <a:t/>
            </a:r>
            <a:br>
              <a:rPr lang="en-US" sz="2200" b="0" dirty="0" smtClean="0">
                <a:solidFill>
                  <a:schemeClr val="tx1"/>
                </a:solidFill>
                <a:latin typeface="Arial Narrow"/>
                <a:cs typeface="Arial Narrow"/>
              </a:rPr>
            </a:br>
            <a:r>
              <a:rPr lang="en-US" sz="2200" b="0" dirty="0" smtClean="0">
                <a:solidFill>
                  <a:schemeClr val="tx1"/>
                </a:solidFill>
                <a:latin typeface="Arial Narrow"/>
                <a:cs typeface="Arial Narrow"/>
              </a:rPr>
              <a:t>or </a:t>
            </a:r>
            <a:r>
              <a:rPr lang="en-US" sz="2200" b="0" dirty="0">
                <a:solidFill>
                  <a:schemeClr val="tx1"/>
                </a:solidFill>
                <a:latin typeface="Arial Narrow"/>
                <a:cs typeface="Arial Narrow"/>
              </a:rPr>
              <a:t>had diarrhea must meet one of </a:t>
            </a:r>
            <a:r>
              <a:rPr lang="en-US" sz="2200" b="0" dirty="0" smtClean="0">
                <a:solidFill>
                  <a:schemeClr val="tx1"/>
                </a:solidFill>
                <a:latin typeface="Arial Narrow"/>
                <a:cs typeface="Arial Narrow"/>
              </a:rPr>
              <a:t>these requirements</a:t>
            </a:r>
            <a:endParaRPr lang="en-US" sz="2200" b="0" dirty="0">
              <a:solidFill>
                <a:schemeClr val="tx1"/>
              </a:solidFill>
              <a:latin typeface="Arial Narrow"/>
              <a:cs typeface="Arial Narrow"/>
            </a:endParaRPr>
          </a:p>
          <a:p>
            <a:pPr marL="800100" lvl="1" indent="-342900">
              <a:spcBef>
                <a:spcPts val="900"/>
              </a:spcBef>
              <a:buClr>
                <a:srgbClr val="1E5298"/>
              </a:buClr>
              <a:buFont typeface="Lucida Grande"/>
              <a:buChar char="●"/>
            </a:pPr>
            <a:r>
              <a:rPr lang="en-US" sz="2200" b="0" dirty="0">
                <a:solidFill>
                  <a:schemeClr val="tx1"/>
                </a:solidFill>
                <a:latin typeface="Arial Narrow"/>
                <a:cs typeface="Arial Narrow"/>
              </a:rPr>
              <a:t>Have had no symptoms for at least 24 hours</a:t>
            </a:r>
          </a:p>
          <a:p>
            <a:pPr marL="800100" lvl="1" indent="-342900">
              <a:spcBef>
                <a:spcPts val="900"/>
              </a:spcBef>
              <a:buClr>
                <a:srgbClr val="1E5298"/>
              </a:buClr>
              <a:buFont typeface="Lucida Grande"/>
              <a:buChar char="●"/>
            </a:pPr>
            <a:r>
              <a:rPr lang="en-US" sz="2200" b="0" dirty="0">
                <a:solidFill>
                  <a:schemeClr val="tx1"/>
                </a:solidFill>
                <a:latin typeface="Arial Narrow"/>
                <a:cs typeface="Arial Narrow"/>
              </a:rPr>
              <a:t>Have a written release from a medical practitioner</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43000"/>
            <a:ext cx="668799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chemeClr val="tx1"/>
                </a:solidFill>
                <a:latin typeface="Arial Narrow"/>
                <a:cs typeface="Arial Narrow"/>
              </a:rPr>
              <a:t>The food handler has </a:t>
            </a:r>
            <a:r>
              <a:rPr lang="en-US" sz="2200" b="0" dirty="0" smtClean="0">
                <a:solidFill>
                  <a:schemeClr val="tx1"/>
                </a:solidFill>
                <a:latin typeface="Arial Narrow"/>
                <a:cs typeface="Arial Narrow"/>
              </a:rPr>
              <a:t>jaundice.</a:t>
            </a:r>
          </a:p>
          <a:p>
            <a:pPr marL="0" lvl="1" eaLnBrk="0" hangingPunct="0">
              <a:defRPr/>
            </a:pPr>
            <a:endParaRPr lang="en-US" sz="2400" dirty="0" smtClean="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2900">
              <a:spcBef>
                <a:spcPts val="900"/>
              </a:spcBef>
              <a:buClr>
                <a:schemeClr val="accent1"/>
              </a:buClr>
              <a:buSzPct val="100000"/>
              <a:buFont typeface="Lucida Grande"/>
              <a:buChar char="●"/>
              <a:defRPr/>
            </a:pPr>
            <a:r>
              <a:rPr lang="en-US" sz="2200" b="0" dirty="0" smtClean="0">
                <a:solidFill>
                  <a:srgbClr val="231F20"/>
                </a:solidFill>
                <a:latin typeface="Arial Narrow"/>
                <a:cs typeface="Arial Narrow"/>
              </a:rPr>
              <a:t>Report the food handler to </a:t>
            </a:r>
            <a:r>
              <a:rPr lang="en-US" sz="2200" b="0" dirty="0">
                <a:solidFill>
                  <a:srgbClr val="231F20"/>
                </a:solidFill>
                <a:latin typeface="Arial Narrow"/>
                <a:cs typeface="Arial Narrow"/>
              </a:rPr>
              <a:t>the regulatory authority</a:t>
            </a:r>
          </a:p>
          <a:p>
            <a:pPr marL="347472" lvl="1" indent="-342900">
              <a:spcBef>
                <a:spcPts val="900"/>
              </a:spcBef>
              <a:buClr>
                <a:schemeClr val="accent1"/>
              </a:buClr>
              <a:buSzPct val="100000"/>
              <a:buFont typeface="Lucida Grande"/>
              <a:buChar char="●"/>
              <a:defRPr/>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food handlers </a:t>
            </a:r>
            <a:r>
              <a:rPr lang="en-US" sz="2200" b="0" dirty="0" smtClean="0">
                <a:solidFill>
                  <a:srgbClr val="231F20"/>
                </a:solidFill>
                <a:latin typeface="Arial Narrow"/>
                <a:cs typeface="Arial Narrow"/>
              </a:rPr>
              <a:t>from the operation if they have had jaundice for 7 </a:t>
            </a:r>
            <a:r>
              <a:rPr lang="en-US" sz="2200" b="0" dirty="0">
                <a:solidFill>
                  <a:srgbClr val="231F20"/>
                </a:solidFill>
                <a:latin typeface="Arial Narrow"/>
                <a:cs typeface="Arial Narrow"/>
              </a:rPr>
              <a:t>days </a:t>
            </a:r>
            <a:r>
              <a:rPr lang="en-US" sz="2200" b="0" dirty="0" smtClean="0">
                <a:solidFill>
                  <a:srgbClr val="231F20"/>
                </a:solidFill>
                <a:latin typeface="Arial Narrow"/>
                <a:cs typeface="Arial Narrow"/>
              </a:rPr>
              <a:t>or less</a:t>
            </a:r>
            <a:endParaRPr lang="en-US" sz="2200" b="0" dirty="0">
              <a:solidFill>
                <a:srgbClr val="231F20"/>
              </a:solidFill>
              <a:latin typeface="Arial Narrow"/>
              <a:cs typeface="Arial Narrow"/>
            </a:endParaRP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must have a written release from a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medical </a:t>
            </a:r>
            <a:r>
              <a:rPr lang="en-US" sz="2200" b="0" dirty="0">
                <a:solidFill>
                  <a:srgbClr val="231F20"/>
                </a:solidFill>
                <a:latin typeface="Arial Narrow"/>
                <a:cs typeface="Arial Narrow"/>
              </a:rPr>
              <a:t>practitioner and approval from the regulatory authority before returning to </a:t>
            </a:r>
            <a:r>
              <a:rPr lang="en-US" sz="2200" b="0" dirty="0" smtClean="0">
                <a:solidFill>
                  <a:srgbClr val="231F20"/>
                </a:solidFill>
                <a:latin typeface="Arial Narrow"/>
                <a:cs typeface="Arial Narrow"/>
              </a:rPr>
              <a:t>work</a:t>
            </a:r>
            <a:endParaRPr lang="en-US" sz="2400" b="0" dirty="0">
              <a:solidFill>
                <a:srgbClr val="005CAB"/>
              </a:solidFill>
              <a:latin typeface="Arial Narrow"/>
              <a:ea typeface="+mn-ea"/>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3-20</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spcAft>
                <a:spcPct val="25000"/>
              </a:spcAft>
              <a:buClr>
                <a:srgbClr val="000000"/>
              </a:buClr>
              <a:buFont typeface="Symbol" charset="0"/>
              <a:buNone/>
              <a:defRPr/>
            </a:pPr>
            <a:endParaRPr lang="en-US" sz="2000" dirty="0">
              <a:solidFill>
                <a:srgbClr val="CC0000"/>
              </a:solidFill>
              <a:cs typeface="+mn-cs"/>
            </a:endParaRPr>
          </a:p>
          <a:p>
            <a:pPr eaLnBrk="0" hangingPunct="0">
              <a:spcBef>
                <a:spcPct val="50000"/>
              </a:spcBef>
              <a:spcAft>
                <a:spcPct val="25000"/>
              </a:spcAft>
              <a:buClr>
                <a:srgbClr val="000000"/>
              </a:buClr>
              <a:buFont typeface="Symbol" charset="0"/>
              <a:buNone/>
              <a:defRPr/>
            </a:pPr>
            <a:endParaRPr lang="en-US" sz="2000" b="0" dirty="0">
              <a:solidFill>
                <a:srgbClr val="CC0000"/>
              </a:solidFill>
              <a:cs typeface="+mn-cs"/>
            </a:endParaRPr>
          </a:p>
        </p:txBody>
      </p:sp>
      <p:sp>
        <p:nvSpPr>
          <p:cNvPr id="107525" name="Rectangle 9"/>
          <p:cNvSpPr>
            <a:spLocks noChangeArrowheads="1"/>
          </p:cNvSpPr>
          <p:nvPr/>
        </p:nvSpPr>
        <p:spPr bwMode="auto">
          <a:xfrm>
            <a:off x="393192" y="1143000"/>
            <a:ext cx="8240713" cy="50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eaLnBrk="0" hangingPunct="0">
              <a:spcBef>
                <a:spcPts val="900"/>
              </a:spcBef>
              <a:buClr>
                <a:srgbClr val="0093D3"/>
              </a:buClr>
              <a:buSzPct val="75000"/>
              <a:defRPr/>
            </a:pPr>
            <a:r>
              <a:rPr lang="en-US" sz="2200" b="0" dirty="0">
                <a:solidFill>
                  <a:srgbClr val="231F20"/>
                </a:solidFill>
                <a:latin typeface="Arial Narrow"/>
                <a:cs typeface="Arial Narrow"/>
              </a:rPr>
              <a:t>The food handler </a:t>
            </a:r>
            <a:r>
              <a:rPr lang="en-US" sz="2200" b="0" dirty="0">
                <a:solidFill>
                  <a:schemeClr val="tx1"/>
                </a:solidFill>
                <a:latin typeface="Arial Narrow"/>
                <a:cs typeface="Arial Narrow"/>
              </a:rPr>
              <a:t>is vomiting or has diarrhea and has been diagnosed with an illness caused by one of these </a:t>
            </a:r>
            <a:r>
              <a:rPr lang="en-US" sz="2200" b="0" dirty="0" smtClean="0">
                <a:solidFill>
                  <a:schemeClr val="tx1"/>
                </a:solidFill>
                <a:latin typeface="Arial Narrow"/>
                <a:cs typeface="Arial Narrow"/>
              </a:rPr>
              <a:t>pathogens.</a:t>
            </a:r>
            <a:endParaRPr lang="en-US" sz="2200" b="0" dirty="0">
              <a:solidFill>
                <a:schemeClr val="tx1"/>
              </a:solidFill>
              <a:latin typeface="Arial Narrow"/>
              <a:cs typeface="Arial Narrow"/>
            </a:endParaRP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Norovirus</a:t>
            </a:r>
          </a:p>
          <a:p>
            <a:pPr marL="347472" lvl="1" indent="-342900">
              <a:spcBef>
                <a:spcPts val="900"/>
              </a:spcBef>
              <a:buClr>
                <a:schemeClr val="accent1"/>
              </a:buClr>
              <a:buSzPct val="100000"/>
              <a:buFont typeface="Lucida Grande"/>
              <a:buChar char="●"/>
              <a:defRPr/>
            </a:pPr>
            <a:r>
              <a:rPr lang="en-US" sz="2200" b="0" i="1" dirty="0">
                <a:solidFill>
                  <a:srgbClr val="231F20"/>
                </a:solidFill>
                <a:latin typeface="Arial Narrow"/>
                <a:cs typeface="Arial Narrow"/>
              </a:rPr>
              <a:t>Shigella</a:t>
            </a:r>
            <a:r>
              <a:rPr lang="en-US" sz="2200" b="0" dirty="0">
                <a:solidFill>
                  <a:srgbClr val="231F20"/>
                </a:solidFill>
                <a:latin typeface="Arial Narrow"/>
                <a:cs typeface="Arial Narrow"/>
              </a:rPr>
              <a:t> spp.</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Nontyphoidal </a:t>
            </a:r>
            <a:r>
              <a:rPr lang="en-US" sz="2200" b="0" i="1" dirty="0">
                <a:solidFill>
                  <a:srgbClr val="231F20"/>
                </a:solidFill>
                <a:latin typeface="Arial Narrow"/>
                <a:cs typeface="Arial Narrow"/>
              </a:rPr>
              <a:t>Salmonella</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Shiga toxin-producing </a:t>
            </a:r>
            <a:r>
              <a:rPr lang="en-US" sz="2200" b="0" i="1" dirty="0">
                <a:solidFill>
                  <a:srgbClr val="231F20"/>
                </a:solidFill>
                <a:latin typeface="Arial Narrow"/>
                <a:cs typeface="Arial Narrow"/>
              </a:rPr>
              <a:t>E. coli</a:t>
            </a:r>
          </a:p>
          <a:p>
            <a:pPr marL="0" lvl="2">
              <a:spcBef>
                <a:spcPts val="0"/>
              </a:spcBef>
              <a:buClr>
                <a:schemeClr val="accent1"/>
              </a:buClr>
              <a:buSzPct val="100000"/>
              <a:defRPr/>
            </a:pPr>
            <a:endParaRPr lang="en-US" sz="2400" dirty="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7472">
              <a:spcBef>
                <a:spcPts val="600"/>
              </a:spcBef>
              <a:buClr>
                <a:schemeClr val="accent1"/>
              </a:buClr>
              <a:buSzPct val="75000"/>
              <a:buFont typeface="Wingdings" charset="0"/>
              <a:buChar char="l"/>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the </a:t>
            </a:r>
            <a:r>
              <a:rPr lang="en-US" sz="2200" b="0" dirty="0" smtClean="0">
                <a:solidFill>
                  <a:srgbClr val="231F20"/>
                </a:solidFill>
                <a:latin typeface="Arial Narrow"/>
                <a:cs typeface="Arial Narrow"/>
              </a:rPr>
              <a:t>operation</a:t>
            </a:r>
            <a:endParaRPr lang="en-US" sz="2200" b="0" dirty="0">
              <a:solidFill>
                <a:srgbClr val="231F20"/>
              </a:solidFill>
              <a:latin typeface="Arial Narrow"/>
              <a:cs typeface="Arial Narrow"/>
            </a:endParaRPr>
          </a:p>
          <a:p>
            <a:pPr marL="347472" lvl="1" indent="-347472">
              <a:spcBef>
                <a:spcPts val="600"/>
              </a:spcBef>
              <a:buClr>
                <a:schemeClr val="accent1"/>
              </a:buClr>
              <a:buSzPct val="75000"/>
              <a:buFont typeface="Wingdings" charset="0"/>
              <a:buChar char="l"/>
            </a:pPr>
            <a:r>
              <a:rPr lang="en-US" sz="2200" b="0" dirty="0">
                <a:solidFill>
                  <a:srgbClr val="231F20"/>
                </a:solidFill>
                <a:latin typeface="Arial Narrow"/>
                <a:cs typeface="Arial Narrow"/>
              </a:rPr>
              <a:t>Work with the food </a:t>
            </a:r>
            <a:r>
              <a:rPr lang="en-US" sz="2200" b="0" dirty="0" smtClean="0">
                <a:solidFill>
                  <a:srgbClr val="231F20"/>
                </a:solidFill>
                <a:latin typeface="Arial Narrow"/>
                <a:cs typeface="Arial Narrow"/>
              </a:rPr>
              <a:t>handler’</a:t>
            </a:r>
            <a:r>
              <a:rPr lang="en-US" altLang="ja-JP" sz="2200" b="0" dirty="0" smtClean="0">
                <a:solidFill>
                  <a:srgbClr val="231F20"/>
                </a:solidFill>
                <a:latin typeface="Arial Narrow"/>
                <a:cs typeface="Arial Narrow"/>
              </a:rPr>
              <a:t>s </a:t>
            </a:r>
            <a:r>
              <a:rPr lang="en-US" altLang="ja-JP" sz="2200" b="0" dirty="0">
                <a:solidFill>
                  <a:srgbClr val="231F20"/>
                </a:solidFill>
                <a:latin typeface="Arial Narrow"/>
                <a:cs typeface="Arial Narrow"/>
              </a:rPr>
              <a:t>medical practitioner and/or the local regulatory authority to decide when the person can go back to </a:t>
            </a:r>
            <a:r>
              <a:rPr lang="en-US" altLang="ja-JP" sz="2200" b="0" dirty="0" smtClean="0">
                <a:solidFill>
                  <a:srgbClr val="231F20"/>
                </a:solidFill>
                <a:latin typeface="Arial Narrow"/>
                <a:cs typeface="Arial Narrow"/>
              </a:rPr>
              <a:t>work</a:t>
            </a:r>
            <a:endParaRPr lang="en-US" sz="2400" dirty="0">
              <a:solidFill>
                <a:srgbClr val="009DDC"/>
              </a:solidFill>
              <a:ea typeface="+mn-ea"/>
              <a:cs typeface="+mn-cs"/>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3-21</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Handling Staff </a:t>
            </a:r>
            <a:r>
              <a:rPr lang="en-US" dirty="0" smtClean="0"/>
              <a:t>Illnesses</a:t>
            </a:r>
            <a:endParaRPr lang="en-US" dirty="0"/>
          </a:p>
        </p:txBody>
      </p:sp>
      <p:sp>
        <p:nvSpPr>
          <p:cNvPr id="3" name="Content Placeholder 2"/>
          <p:cNvSpPr>
            <a:spLocks noGrp="1"/>
          </p:cNvSpPr>
          <p:nvPr>
            <p:ph idx="1"/>
          </p:nvPr>
        </p:nvSpPr>
        <p:spPr/>
        <p:txBody>
          <a:bodyPr/>
          <a:lstStyle/>
          <a:p>
            <a:r>
              <a:rPr lang="en-US" dirty="0" smtClean="0"/>
              <a:t>If:</a:t>
            </a:r>
            <a:endParaRPr lang="en-US" dirty="0"/>
          </a:p>
          <a:p>
            <a:pPr marL="0" lvl="1" indent="0">
              <a:buNone/>
            </a:pPr>
            <a:r>
              <a:rPr lang="en-US" b="0" dirty="0">
                <a:solidFill>
                  <a:srgbClr val="000000"/>
                </a:solidFill>
              </a:rPr>
              <a:t>The food handler has been diagnosed with an illness caused by one of these pathogens.</a:t>
            </a:r>
          </a:p>
          <a:p>
            <a:pPr marL="342900" lvl="2" indent="-342900">
              <a:spcBef>
                <a:spcPts val="300"/>
              </a:spcBef>
              <a:buSzPct val="100000"/>
              <a:buFont typeface="Lucida Grande"/>
              <a:buChar char="●"/>
              <a:defRPr/>
            </a:pPr>
            <a:r>
              <a:rPr lang="en-US" sz="2200" dirty="0" smtClean="0"/>
              <a:t>Hepatitis A</a:t>
            </a:r>
          </a:p>
          <a:p>
            <a:pPr marL="342900" lvl="2" indent="-342900">
              <a:spcBef>
                <a:spcPts val="300"/>
              </a:spcBef>
              <a:buSzPct val="100000"/>
              <a:buFont typeface="Lucida Grande"/>
              <a:buChar char="●"/>
              <a:defRPr/>
            </a:pPr>
            <a:r>
              <a:rPr lang="en-US" sz="2200" i="1" dirty="0" smtClean="0"/>
              <a:t>Salmonella</a:t>
            </a:r>
            <a:r>
              <a:rPr lang="en-US" sz="2200" dirty="0" smtClean="0"/>
              <a:t> </a:t>
            </a:r>
            <a:r>
              <a:rPr lang="en-US" sz="2200" dirty="0"/>
              <a:t>Typhi</a:t>
            </a:r>
          </a:p>
          <a:p>
            <a:pPr marL="0" indent="0"/>
            <a:r>
              <a:rPr lang="en-US" dirty="0"/>
              <a:t>Then:</a:t>
            </a:r>
          </a:p>
          <a:p>
            <a:pPr lvl="1"/>
            <a:r>
              <a:rPr lang="en-US" b="1" dirty="0">
                <a:solidFill>
                  <a:srgbClr val="005CAB"/>
                </a:solidFill>
                <a:cs typeface="Arial Narrow"/>
              </a:rPr>
              <a:t>Exclude</a:t>
            </a:r>
            <a:r>
              <a:rPr lang="en-US" b="0" dirty="0" smtClean="0">
                <a:solidFill>
                  <a:srgbClr val="000000"/>
                </a:solidFill>
              </a:rPr>
              <a:t> </a:t>
            </a:r>
            <a:r>
              <a:rPr lang="en-US" b="0" dirty="0">
                <a:solidFill>
                  <a:srgbClr val="000000"/>
                </a:solidFill>
              </a:rPr>
              <a:t>the food handler from the </a:t>
            </a:r>
            <a:r>
              <a:rPr lang="en-US" b="0" dirty="0" smtClean="0">
                <a:solidFill>
                  <a:srgbClr val="000000"/>
                </a:solidFill>
              </a:rPr>
              <a:t>operation</a:t>
            </a:r>
          </a:p>
          <a:p>
            <a:pPr lvl="1"/>
            <a:r>
              <a:rPr lang="en-US" dirty="0" smtClean="0"/>
              <a:t>Work </a:t>
            </a:r>
            <a:r>
              <a:rPr lang="en-US" dirty="0"/>
              <a:t>with the food handler’s medical practitioner and/or the local regulatory authority to decide when the person can go back to work</a:t>
            </a:r>
          </a:p>
          <a:p>
            <a:endParaRPr lang="en-US" dirty="0"/>
          </a:p>
        </p:txBody>
      </p:sp>
      <p:sp>
        <p:nvSpPr>
          <p:cNvPr id="4"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3-22</a:t>
            </a:r>
          </a:p>
        </p:txBody>
      </p:sp>
    </p:spTree>
    <p:extLst>
      <p:ext uri="{BB962C8B-B14F-4D97-AF65-F5344CB8AC3E}">
        <p14:creationId xmlns:p14="http://schemas.microsoft.com/office/powerpoint/2010/main" val="18873827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19284</TotalTime>
  <Words>8535</Words>
  <Application>Microsoft Office PowerPoint</Application>
  <PresentationFormat>On-screen Show (4:3)</PresentationFormat>
  <Paragraphs>1209</Paragraphs>
  <Slides>98</Slides>
  <Notes>98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98</vt:i4>
      </vt:variant>
    </vt:vector>
  </HeadingPairs>
  <TitlesOfParts>
    <vt:vector size="110" baseType="lpstr">
      <vt:lpstr>ＭＳ Ｐゴシック</vt:lpstr>
      <vt:lpstr>Arial</vt:lpstr>
      <vt:lpstr>Arial Black</vt:lpstr>
      <vt:lpstr>Arial Narrow</vt:lpstr>
      <vt:lpstr>Calibri</vt:lpstr>
      <vt:lpstr>Courier New</vt:lpstr>
      <vt:lpstr>Lucida Grande</vt:lpstr>
      <vt:lpstr>Symbol</vt:lpstr>
      <vt:lpstr>Times</vt:lpstr>
      <vt:lpstr>Times New Roman</vt:lpstr>
      <vt:lpstr>Wingdings</vt:lpstr>
      <vt:lpstr>3_SS5e_08_16hr</vt:lpstr>
      <vt:lpstr>PowerPoint Presentation</vt:lpstr>
      <vt:lpstr>Providing Safe Food</vt:lpstr>
      <vt:lpstr>Challenges to Food Safety</vt:lpstr>
      <vt:lpstr>Challenges to Food Safety</vt:lpstr>
      <vt:lpstr>Costs of Foodborne Illness</vt:lpstr>
      <vt:lpstr>Costs of Foodborne Illness</vt:lpstr>
      <vt:lpstr>How Foodborne Illnesses Occur</vt:lpstr>
      <vt:lpstr>Contaminants</vt:lpstr>
      <vt:lpstr>Contaminants</vt:lpstr>
      <vt:lpstr>Contaminants</vt:lpstr>
      <vt:lpstr>How Food Becomes Unsafe</vt:lpstr>
      <vt:lpstr>How Food Becomes Unsafe </vt:lpstr>
      <vt:lpstr>How Food Becomes Unsafe </vt:lpstr>
      <vt:lpstr>How Food Becomes Unsafe </vt:lpstr>
      <vt:lpstr>How Food Becomes Unsafe </vt:lpstr>
      <vt:lpstr>How Food Becomes Unsafe </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PowerPoint Presentation</vt:lpstr>
      <vt:lpstr>You Can Prevent Contamination</vt:lpstr>
      <vt:lpstr>How Contamination Happens</vt:lpstr>
      <vt:lpstr>How Contamination Happens</vt:lpstr>
      <vt:lpstr>Biological Contamination</vt:lpstr>
      <vt:lpstr>Biological Contamination</vt:lpstr>
      <vt:lpstr>Biological Contamination</vt:lpstr>
      <vt:lpstr>The “Big Six” Pathogens</vt:lpstr>
      <vt:lpstr>Bacteria: Basic Characteristics</vt:lpstr>
      <vt:lpstr>What Bacteria Need to Grow</vt:lpstr>
      <vt:lpstr>What Bacteria Need to Grow</vt:lpstr>
      <vt:lpstr>What Bacteria Need to Grow</vt:lpstr>
      <vt:lpstr>What Bacteria Need to Grow</vt:lpstr>
      <vt:lpstr>What Bacteria Need to Grow</vt:lpstr>
      <vt:lpstr>What Bacteria Need to Grow</vt:lpstr>
      <vt:lpstr>What Bacteria Need to Grow</vt:lpstr>
      <vt:lpstr>Control FAT TOM</vt:lpstr>
      <vt:lpstr>Major Bacteria That Cause Foodborne Illness</vt:lpstr>
      <vt:lpstr>Major Bacteria That Cause Foodborne Illness </vt:lpstr>
      <vt:lpstr>Major Bacteria That Cause Foodborne Illness </vt:lpstr>
      <vt:lpstr>Major Bacteria That Cause Foodborne Illness </vt:lpstr>
      <vt:lpstr>Major Bacteria That Cause Foodborne Illness </vt:lpstr>
      <vt:lpstr>Viruses: Basic Characteristics</vt:lpstr>
      <vt:lpstr>Viruses: Basic Characteristics</vt:lpstr>
      <vt:lpstr>Major Viruses that Cause Foodborne Illnesses</vt:lpstr>
      <vt:lpstr>Major Viruses That Cause Foodborne Illness </vt:lpstr>
      <vt:lpstr>Major Viruses That Cause Foodborne Illness </vt:lpstr>
      <vt:lpstr>Parasites: Basic characteristics </vt:lpstr>
      <vt:lpstr>Parasites: Basic characteristics </vt:lpstr>
      <vt:lpstr>Fungi: Basic Characteristics</vt:lpstr>
      <vt:lpstr>Biological Toxins</vt:lpstr>
      <vt:lpstr>Biological Toxins</vt:lpstr>
      <vt:lpstr>Chemical Contaminants</vt:lpstr>
      <vt:lpstr>Chemical Contaminants</vt:lpstr>
      <vt:lpstr>Chemical Contaminants</vt:lpstr>
      <vt:lpstr>Chemical Contaminants</vt:lpstr>
      <vt:lpstr>Physical Contaminants</vt:lpstr>
      <vt:lpstr>Physical Contaminants</vt:lpstr>
      <vt:lpstr>Deliberate Contamination of Food</vt:lpstr>
      <vt:lpstr>Deliberate Contamination of Food</vt:lpstr>
      <vt:lpstr>Responding to a Foodborne-Illness Outbreak</vt:lpstr>
      <vt:lpstr>Responding to a Foodborne-Illness Outbreak</vt:lpstr>
      <vt:lpstr>Responding to a Foodborne-Illness Outbreak</vt:lpstr>
      <vt:lpstr>Responding to a Foodborne-Illness Outbreak</vt:lpstr>
      <vt:lpstr>Food Allergens</vt:lpstr>
      <vt:lpstr>Food Allergens</vt:lpstr>
      <vt:lpstr>Food Allergens</vt:lpstr>
      <vt:lpstr>Food Allergens</vt:lpstr>
      <vt:lpstr>Prevent Allergic Reactions</vt:lpstr>
      <vt:lpstr>Prevent Allergic Reactions</vt:lpstr>
      <vt:lpstr>Prevent Allergic Reactions</vt:lpstr>
      <vt:lpstr>PowerPoint Presentation</vt:lpstr>
      <vt:lpstr>The Safe Food Handler</vt:lpstr>
      <vt:lpstr>How Food Handlers Can Contaminate Food</vt:lpstr>
      <vt:lpstr>How Food Handlers Can Contaminate Food</vt:lpstr>
      <vt:lpstr>Managing a Personal Hygiene Program</vt:lpstr>
      <vt:lpstr>Handwashing</vt:lpstr>
      <vt:lpstr>When to Wash Hands</vt:lpstr>
      <vt:lpstr>When to Wash Hands</vt:lpstr>
      <vt:lpstr>Hand Antiseptics</vt:lpstr>
      <vt:lpstr>Hand Care</vt:lpstr>
      <vt:lpstr>Infected Wounds or Cuts</vt:lpstr>
      <vt:lpstr>Single-Use Gloves</vt:lpstr>
      <vt:lpstr>Single-Use Gloves</vt:lpstr>
      <vt:lpstr>Single-Use Gloves</vt:lpstr>
      <vt:lpstr>Bare-Hand Contact with Ready-to-Eat Food</vt:lpstr>
      <vt:lpstr>Work Attire</vt:lpstr>
      <vt:lpstr>Eating, Drinking, Smoking, and Chewing Gum or Tobacco</vt:lpstr>
      <vt:lpstr>Handling Staff Illnesses</vt:lpstr>
      <vt:lpstr>Handling Staff Illnesses</vt:lpstr>
      <vt:lpstr>Handling Staff Illnesses</vt:lpstr>
      <vt:lpstr>Handling Staff Illnesses</vt:lpstr>
      <vt:lpstr>Handling Staff Illnesses</vt:lpstr>
    </vt:vector>
  </TitlesOfParts>
  <Company>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Alexander Rachel</cp:lastModifiedBy>
  <cp:revision>2357</cp:revision>
  <cp:lastPrinted>2014-07-08T14:21:27Z</cp:lastPrinted>
  <dcterms:created xsi:type="dcterms:W3CDTF">2006-02-24T04:29:02Z</dcterms:created>
  <dcterms:modified xsi:type="dcterms:W3CDTF">2015-09-24T14:36:44Z</dcterms:modified>
</cp:coreProperties>
</file>